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8229600" cx="14630400"/>
  <p:notesSz cx="8229600" cy="146304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Arial Black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ArialBlack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eeb0b542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6eeb0b542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eeb0b5424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ec0d54e9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6ec0d54e9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ec0d54e9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ed205a3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6ed205a3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ed205a3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ed637fbe6_0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ed637fbe6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ed637fbe6_0_17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6ed637fbe6_0_17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ed637fbe6_0_23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ed637fbe6_0_2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ed637fbe6_0_84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ed637fbe6_0_84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ed637fbe6_0_96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ed637fbe6_0_9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6d18b4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6e6d18b4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6e6d18b4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ed205a3f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6ed205a3f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6ed205a3fc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ed205a3f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6ed205a3f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6ed205a3f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ed205a3f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6ed205a3f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6ed205a3fc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ed205a3f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6ed205a3f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6ed205a3fc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ed205a3f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6ed205a3f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6ed205a3fc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ed205a3f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6ed205a3f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6ed205a3fc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ed205a3fc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6ed205a3fc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6ed205a3fc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ed36537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6ed36537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6ed36537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ed365376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6ed365376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6ed365376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ed365376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6ed365376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6ed365376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ed3653769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6ed365376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6ed3653769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6ed365376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6ed365376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6ed365376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e6d18b4b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6e6d18b4b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6e6d18b4b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94" name="Google Shape;94;p30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95" name="Google Shape;95;p3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 sz="2200"/>
            </a:lvl1pPr>
            <a:lvl2pPr lvl="1">
              <a:buNone/>
              <a:defRPr sz="2200"/>
            </a:lvl2pPr>
            <a:lvl3pPr lvl="2">
              <a:buNone/>
              <a:defRPr sz="2200"/>
            </a:lvl3pPr>
            <a:lvl4pPr lvl="3">
              <a:buNone/>
              <a:defRPr sz="2200"/>
            </a:lvl4pPr>
            <a:lvl5pPr lvl="4">
              <a:buNone/>
              <a:defRPr sz="2200"/>
            </a:lvl5pPr>
            <a:lvl6pPr lvl="5">
              <a:buNone/>
              <a:defRPr sz="2200"/>
            </a:lvl6pPr>
            <a:lvl7pPr lvl="6">
              <a:buNone/>
              <a:defRPr sz="2200"/>
            </a:lvl7pPr>
            <a:lvl8pPr lvl="7">
              <a:buNone/>
              <a:defRPr sz="2200"/>
            </a:lvl8pPr>
            <a:lvl9pPr lvl="8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2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png"/><Relationship Id="rId4" Type="http://schemas.openxmlformats.org/officeDocument/2006/relationships/hyperlink" Target="https://docs.google.com/spreadsheets/d/13nIjYmQgLs1DyqC4ypVj32JamNPWXTSzfQEdziuvsgk/edit?usp=sharing" TargetMode="External"/><Relationship Id="rId5" Type="http://schemas.openxmlformats.org/officeDocument/2006/relationships/hyperlink" Target="https://docs.google.com/spreadsheets/d/13nIjYmQgLs1DyqC4ypVj32JamNPWXTSzfQEdziuvsgk/edit?usp=sharing" TargetMode="External"/><Relationship Id="rId6" Type="http://schemas.openxmlformats.org/officeDocument/2006/relationships/hyperlink" Target="https://docs.google.com/spreadsheets/d/13nIjYmQgLs1DyqC4ypVj32JamNPWXTSzfQEdziuvsgk/edit?usp=sharing" TargetMode="External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://ites.es" TargetMode="External"/><Relationship Id="rId5" Type="http://schemas.openxmlformats.org/officeDocument/2006/relationships/hyperlink" Target="http://ites.institute" TargetMode="External"/><Relationship Id="rId6" Type="http://schemas.openxmlformats.org/officeDocument/2006/relationships/hyperlink" Target="http://ites.institute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tes.es/wp-content/uploads/2023/02/PRO%20Testimonial%20WEB%20SUB.mp4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crowdy.xyz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filmo.io" TargetMode="External"/><Relationship Id="rId4" Type="http://schemas.openxmlformats.org/officeDocument/2006/relationships/hyperlink" Target="http://filmo.io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7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WM-aSF1MVak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hyperlink" Target="http://escac.com" TargetMode="External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hyperlink" Target="http://ites.works" TargetMode="External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hyperlink" Target="http://filmo.io" TargetMode="External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3nIjYmQgLs1DyqC4ypVj32JamNPWXTSzfQEdziuvsgk/edit?usp=sharing" TargetMode="External"/><Relationship Id="rId4" Type="http://schemas.openxmlformats.org/officeDocument/2006/relationships/hyperlink" Target="https://docs.google.com/spreadsheets/d/13nIjYmQgLs1DyqC4ypVj32JamNPWXTSzfQEdziuvsgk/edit?usp=sharing" TargetMode="External"/><Relationship Id="rId5" Type="http://schemas.openxmlformats.org/officeDocument/2006/relationships/hyperlink" Target="https://docs.google.com/spreadsheets/d/13nIjYmQgLs1DyqC4ypVj32JamNPWXTSzfQEdziuvsgk/edit?usp=sharing" TargetMode="External"/><Relationship Id="rId6" Type="http://schemas.openxmlformats.org/officeDocument/2006/relationships/image" Target="../media/image16.gif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hyperlink" Target="https://www.linkedin.com/in/danielcodina/" TargetMode="External"/><Relationship Id="rId5" Type="http://schemas.openxmlformats.org/officeDocument/2006/relationships/hyperlink" Target="https://www.linkedin.com/in/karen-mej%C3%ADa-l%C3%B3pez-9a275b3a/" TargetMode="External"/><Relationship Id="rId6" Type="http://schemas.openxmlformats.org/officeDocument/2006/relationships/hyperlink" Target="mailto:dcodina@ites.es" TargetMode="External"/><Relationship Id="rId7" Type="http://schemas.openxmlformats.org/officeDocument/2006/relationships/hyperlink" Target="mailto:kmejia@ites.es" TargetMode="External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dogc.gencat.cat/es/document-del-dogc/?documentId=917464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www.boe.es/buscar/doc.php?id=BOE-A-1975-23016" TargetMode="External"/><Relationship Id="rId6" Type="http://schemas.openxmlformats.org/officeDocument/2006/relationships/hyperlink" Target="https://www.boe.es/buscar/doc.php?id=BOE-A-1975-23016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ites.institute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50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1"/>
          <p:cNvSpPr/>
          <p:nvPr/>
        </p:nvSpPr>
        <p:spPr>
          <a:xfrm>
            <a:off x="793790" y="307002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0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50" u="none" cap="none" strike="noStrike"/>
          </a:p>
        </p:txBody>
      </p:sp>
      <p:sp>
        <p:nvSpPr>
          <p:cNvPr id="103" name="Google Shape;103;p31"/>
          <p:cNvSpPr/>
          <p:nvPr/>
        </p:nvSpPr>
        <p:spPr>
          <a:xfrm>
            <a:off x="793790" y="36880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04" name="Google Shape;104;p31"/>
          <p:cNvSpPr/>
          <p:nvPr/>
        </p:nvSpPr>
        <p:spPr>
          <a:xfrm>
            <a:off x="793790" y="414088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05" name="Google Shape;105;p31"/>
          <p:cNvSpPr/>
          <p:nvPr/>
        </p:nvSpPr>
        <p:spPr>
          <a:xfrm>
            <a:off x="4720325" y="5597075"/>
            <a:ext cx="481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Clr>
                <a:srgbClr val="F9D933"/>
              </a:buClr>
              <a:buSzPts val="1150"/>
              <a:buFont typeface="Montserrat"/>
              <a:buNone/>
            </a:pPr>
            <a:r>
              <a:rPr lang="es" sz="1150" u="sng">
                <a:solidFill>
                  <a:srgbClr val="F7324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ENLACE DE </a:t>
            </a:r>
            <a:r>
              <a:rPr b="1" lang="es" sz="1150" u="sng">
                <a:solidFill>
                  <a:srgbClr val="F7324B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ACCESO PRIVADO</a:t>
            </a:r>
            <a:r>
              <a:rPr lang="es" sz="1150" u="sng">
                <a:solidFill>
                  <a:srgbClr val="F7324B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AL DATA ROOM</a:t>
            </a:r>
            <a:endParaRPr b="0" i="0" sz="1150" u="none" cap="none" strike="noStrike">
              <a:solidFill>
                <a:srgbClr val="F7324B"/>
              </a:solidFill>
            </a:endParaRPr>
          </a:p>
        </p:txBody>
      </p:sp>
      <p:pic>
        <p:nvPicPr>
          <p:cNvPr descr="preencoded.png" id="106" name="Google Shape;10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0700" y="3411662"/>
            <a:ext cx="5997700" cy="1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/>
        </p:nvSpPr>
        <p:spPr>
          <a:xfrm>
            <a:off x="3088150" y="2375150"/>
            <a:ext cx="7096200" cy="352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7324B"/>
                </a:solidFill>
                <a:latin typeface="Arial Black"/>
                <a:ea typeface="Arial Black"/>
                <a:cs typeface="Arial Black"/>
                <a:sym typeface="Arial Black"/>
              </a:rPr>
              <a:t>Oportunidad de inversión en el sector audiovisual </a:t>
            </a:r>
            <a:r>
              <a:rPr b="1" lang="es" sz="30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10% TAE</a:t>
            </a:r>
            <a:r>
              <a:rPr b="1" lang="es" sz="29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 a 30 meses</a:t>
            </a:r>
            <a:endParaRPr b="1" sz="2900">
              <a:solidFill>
                <a:srgbClr val="F3F3F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3F3F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3F3F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3F3F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Hasta 926.640€</a:t>
            </a:r>
            <a:r>
              <a:rPr lang="es" sz="35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35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(con garantía del 49,5% de ITES, SL)</a:t>
            </a:r>
            <a:endParaRPr sz="2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1391400" y="750850"/>
            <a:ext cx="1174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 financieros y proyecciones</a:t>
            </a:r>
            <a:endParaRPr b="1" i="0" sz="3600" u="none" cap="none" strike="noStrike"/>
          </a:p>
        </p:txBody>
      </p:sp>
      <p:pic>
        <p:nvPicPr>
          <p:cNvPr descr="preencoded.png"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363" y="2047000"/>
            <a:ext cx="879157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/>
          <p:nvPr/>
        </p:nvSpPr>
        <p:spPr>
          <a:xfrm>
            <a:off x="1731150" y="6382000"/>
            <a:ext cx="11168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ampliar la actividad audiovisual en pro de la garantía de </a:t>
            </a: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100% empleabilidad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hemos desarrollado nuevas líneas de ingresos afines a nuestro </a:t>
            </a: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audiovisual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hemos desarrollado 5 planes de negocio con sus correspondientes sub-marcas y presencias online.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t/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t/>
            </a:r>
            <a:endParaRPr sz="16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700" y="383801"/>
            <a:ext cx="3060750" cy="9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/>
          <p:nvPr/>
        </p:nvSpPr>
        <p:spPr>
          <a:xfrm>
            <a:off x="0" y="1067000"/>
            <a:ext cx="14630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Detalle de cada línea de negocio (2027)</a:t>
            </a:r>
            <a:endParaRPr b="1" i="0" sz="3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75" y="2423483"/>
            <a:ext cx="3183525" cy="35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3558300" y="2631651"/>
            <a:ext cx="34563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447B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ites.es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(3.207.600€)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634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ites.institute</a:t>
            </a:r>
            <a:r>
              <a:rPr lang="es">
                <a:solidFill>
                  <a:srgbClr val="E1634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(635.250€)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4AD63"/>
                </a:solidFill>
                <a:latin typeface="Montserrat"/>
                <a:ea typeface="Montserrat"/>
                <a:cs typeface="Montserrat"/>
                <a:sym typeface="Montserrat"/>
              </a:rPr>
              <a:t>ites.studio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(446.552€)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ites.productions</a:t>
            </a:r>
            <a:r>
              <a:rPr lang="es">
                <a:solidFill>
                  <a:srgbClr val="E1634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(127.730€)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B9EFA1"/>
                </a:solidFill>
                <a:latin typeface="Montserrat"/>
                <a:ea typeface="Montserrat"/>
                <a:cs typeface="Montserrat"/>
                <a:sym typeface="Montserrat"/>
              </a:rPr>
              <a:t>ites.works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(94.500€)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ites.lab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(24.500€)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2CDEC4"/>
                </a:solidFill>
                <a:latin typeface="Montserrat"/>
                <a:ea typeface="Montserrat"/>
                <a:cs typeface="Montserrat"/>
                <a:sym typeface="Montserrat"/>
              </a:rPr>
              <a:t>skola.hub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(489.060€)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42" name="Google Shape;24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8000" y="2049650"/>
            <a:ext cx="44672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/>
          <p:nvPr/>
        </p:nvSpPr>
        <p:spPr>
          <a:xfrm>
            <a:off x="5564775" y="2415125"/>
            <a:ext cx="8829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1"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b="1"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(incrementar los ingresos anuales de </a:t>
            </a:r>
            <a:r>
              <a:rPr b="1"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5M€</a:t>
            </a: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 3 ejercicios fiscales)</a:t>
            </a:r>
            <a:endParaRPr b="0" i="0" sz="1650" u="none" cap="none" strike="noStrike"/>
          </a:p>
        </p:txBody>
      </p:sp>
      <p:sp>
        <p:nvSpPr>
          <p:cNvPr id="250" name="Google Shape;250;p42"/>
          <p:cNvSpPr/>
          <p:nvPr/>
        </p:nvSpPr>
        <p:spPr>
          <a:xfrm>
            <a:off x="5564776" y="2796100"/>
            <a:ext cx="84318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millones de euros de ingresos en 30 meses maximizando las plazas de Formación Profesional (3,2M€) y desarrollando las otras líneas de negocio en sinergia con la productora asociada (1,8M€)</a:t>
            </a:r>
            <a:endParaRPr b="0" i="0" sz="1100" u="none" cap="none" strike="noStrike"/>
          </a:p>
        </p:txBody>
      </p:sp>
      <p:sp>
        <p:nvSpPr>
          <p:cNvPr id="251" name="Google Shape;251;p42"/>
          <p:cNvSpPr/>
          <p:nvPr/>
        </p:nvSpPr>
        <p:spPr>
          <a:xfrm>
            <a:off x="2436500" y="1197250"/>
            <a:ext cx="93744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Oportunidad de adquisición del 49,5%</a:t>
            </a:r>
            <a:endParaRPr b="1" i="0" sz="3600" u="none" cap="none" strike="noStrike"/>
          </a:p>
        </p:txBody>
      </p:sp>
      <p:pic>
        <p:nvPicPr>
          <p:cNvPr descr="preencoded.png" id="252" name="Google Shape;2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2026" y="1884998"/>
            <a:ext cx="2204798" cy="1557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7028" y="2711172"/>
            <a:ext cx="254675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/>
          <p:nvPr/>
        </p:nvSpPr>
        <p:spPr>
          <a:xfrm>
            <a:off x="5122069" y="3455908"/>
            <a:ext cx="8829300" cy="11400"/>
          </a:xfrm>
          <a:prstGeom prst="roundRect">
            <a:avLst>
              <a:gd fmla="val 2377192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5" name="Google Shape;25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626" y="3488055"/>
            <a:ext cx="4409600" cy="1557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7028" y="4107775"/>
            <a:ext cx="254675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/>
          <p:nvPr/>
        </p:nvSpPr>
        <p:spPr>
          <a:xfrm>
            <a:off x="6269618" y="5028554"/>
            <a:ext cx="7726800" cy="11400"/>
          </a:xfrm>
          <a:prstGeom prst="roundRect">
            <a:avLst>
              <a:gd fmla="val 2377192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8" name="Google Shape;25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226" y="5091113"/>
            <a:ext cx="6614399" cy="1557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7028" y="5710833"/>
            <a:ext cx="254675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/>
          <p:nvPr/>
        </p:nvSpPr>
        <p:spPr>
          <a:xfrm>
            <a:off x="7462725" y="5431150"/>
            <a:ext cx="6533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1"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 de contrato de garantías y carta de intención</a:t>
            </a:r>
            <a:endParaRPr b="1" i="0" sz="1750" u="none" cap="none" strike="noStrike"/>
          </a:p>
        </p:txBody>
      </p:sp>
      <p:sp>
        <p:nvSpPr>
          <p:cNvPr id="261" name="Google Shape;261;p42"/>
          <p:cNvSpPr/>
          <p:nvPr/>
        </p:nvSpPr>
        <p:spPr>
          <a:xfrm>
            <a:off x="7462718" y="5775890"/>
            <a:ext cx="635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actual situación de tesorería requiere un primer pago del 60% de la inversión inicial requerida (</a:t>
            </a:r>
            <a:r>
              <a:rPr b="1"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555.984€</a:t>
            </a: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0" i="0" sz="1100" u="none" cap="none" strike="noStrike"/>
          </a:p>
        </p:txBody>
      </p:sp>
      <p:sp>
        <p:nvSpPr>
          <p:cNvPr id="262" name="Google Shape;262;p42"/>
          <p:cNvSpPr/>
          <p:nvPr/>
        </p:nvSpPr>
        <p:spPr>
          <a:xfrm>
            <a:off x="633900" y="6961955"/>
            <a:ext cx="13362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(*) Primer pago del 60% a la firma de la carta de intenciones (</a:t>
            </a: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555.984€</a:t>
            </a: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 Adjuntamos un enlace al borrador del contrato para su posible revisión y posible firma entre el miércoles 16 de julio y el jueves 17 de julio. 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(**) 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Segundo pago del 40% a la firma ante notario (miércoles 30 de julio).</a:t>
            </a:r>
            <a:endParaRPr b="0" i="0" sz="1300" u="none" cap="none" strike="noStrike"/>
          </a:p>
        </p:txBody>
      </p:sp>
      <p:pic>
        <p:nvPicPr>
          <p:cNvPr descr="preencoded.png" id="263" name="Google Shape;26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6360319" y="3669149"/>
            <a:ext cx="3189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1"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49,5% </a:t>
            </a: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inversión en 2 fases</a:t>
            </a:r>
            <a:endParaRPr i="0" sz="1750" u="none" cap="none" strike="noStrike"/>
          </a:p>
        </p:txBody>
      </p:sp>
      <p:sp>
        <p:nvSpPr>
          <p:cNvPr id="265" name="Google Shape;265;p42"/>
          <p:cNvSpPr/>
          <p:nvPr/>
        </p:nvSpPr>
        <p:spPr>
          <a:xfrm>
            <a:off x="6360319" y="4060746"/>
            <a:ext cx="7455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1ª fase martes 15 de julio: </a:t>
            </a:r>
            <a:r>
              <a:rPr b="1"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555.984€</a:t>
            </a: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 por el </a:t>
            </a:r>
            <a:r>
              <a:rPr b="1"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29,7%</a:t>
            </a:r>
            <a:r>
              <a:rPr b="1"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(60% de la inversión)</a:t>
            </a:r>
            <a:endParaRPr i="0" sz="1100" u="none" cap="none" strike="noStrike"/>
          </a:p>
        </p:txBody>
      </p:sp>
      <p:sp>
        <p:nvSpPr>
          <p:cNvPr id="266" name="Google Shape;266;p42"/>
          <p:cNvSpPr/>
          <p:nvPr/>
        </p:nvSpPr>
        <p:spPr>
          <a:xfrm>
            <a:off x="6360325" y="4334750"/>
            <a:ext cx="7797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2ª fase martes 29 de julio: </a:t>
            </a:r>
            <a:r>
              <a:rPr b="1"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370.656€</a:t>
            </a:r>
            <a:r>
              <a:rPr lang="e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** p</a:t>
            </a: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 el </a:t>
            </a:r>
            <a:r>
              <a:rPr b="1"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19,8% </a:t>
            </a: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(40% de la inversión)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2" name="Google Shape;2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7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/>
          <p:nvPr/>
        </p:nvSpPr>
        <p:spPr>
          <a:xfrm>
            <a:off x="3195726" y="3710588"/>
            <a:ext cx="10379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Alianzas y Proyectos Estratégicos</a:t>
            </a:r>
            <a:endParaRPr b="1" i="0" sz="3600" u="none" cap="none" strike="noStrike"/>
          </a:p>
        </p:txBody>
      </p:sp>
      <p:pic>
        <p:nvPicPr>
          <p:cNvPr descr="preencoded.png" id="274" name="Google Shape;2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01848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/>
          <p:nvPr/>
        </p:nvSpPr>
        <p:spPr>
          <a:xfrm>
            <a:off x="1644253" y="5153144"/>
            <a:ext cx="21975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B2B</a:t>
            </a:r>
            <a:endParaRPr b="0" i="0" sz="2200" u="none" cap="none" strike="noStrike"/>
          </a:p>
        </p:txBody>
      </p:sp>
      <p:sp>
        <p:nvSpPr>
          <p:cNvPr id="276" name="Google Shape;276;p43"/>
          <p:cNvSpPr/>
          <p:nvPr/>
        </p:nvSpPr>
        <p:spPr>
          <a:xfrm>
            <a:off x="1644253" y="5643563"/>
            <a:ext cx="219753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0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Certified supplier for Inditex (BERSHKA and OYSHO).</a:t>
            </a:r>
            <a:endParaRPr b="0" i="0" sz="1750" u="none" cap="none" strike="noStrike"/>
          </a:p>
        </p:txBody>
      </p:sp>
      <p:pic>
        <p:nvPicPr>
          <p:cNvPr descr="preencoded.png" id="277" name="Google Shape;27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5278" y="501848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4975741" y="5153144"/>
            <a:ext cx="21976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B2G</a:t>
            </a:r>
            <a:endParaRPr b="0" i="0" sz="2200" u="none" cap="none" strike="noStrike"/>
          </a:p>
        </p:txBody>
      </p:sp>
      <p:sp>
        <p:nvSpPr>
          <p:cNvPr id="279" name="Google Shape;279;p43"/>
          <p:cNvSpPr/>
          <p:nvPr/>
        </p:nvSpPr>
        <p:spPr>
          <a:xfrm>
            <a:off x="4975741" y="5643563"/>
            <a:ext cx="21976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0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Official supplier for the Barcelona Provincial Council.</a:t>
            </a:r>
            <a:endParaRPr b="0" i="0" sz="1750" u="none" cap="none" strike="noStrike"/>
          </a:p>
        </p:txBody>
      </p:sp>
      <p:pic>
        <p:nvPicPr>
          <p:cNvPr descr="preencoded.png" id="280" name="Google Shape;28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501848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8307348" y="5153144"/>
            <a:ext cx="21976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Partnerships</a:t>
            </a:r>
            <a:endParaRPr b="0" i="0" sz="2200" u="none" cap="none" strike="noStrike"/>
          </a:p>
        </p:txBody>
      </p:sp>
      <p:sp>
        <p:nvSpPr>
          <p:cNvPr id="282" name="Google Shape;282;p43"/>
          <p:cNvSpPr/>
          <p:nvPr/>
        </p:nvSpPr>
        <p:spPr>
          <a:xfrm>
            <a:off x="8307348" y="5643563"/>
            <a:ext cx="219765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0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Collaborations with key industry institutions (PAC, ESCAC, EOLIA…).</a:t>
            </a:r>
            <a:endParaRPr b="0" i="0" sz="1750" u="none" cap="none" strike="noStrike"/>
          </a:p>
        </p:txBody>
      </p:sp>
      <p:pic>
        <p:nvPicPr>
          <p:cNvPr descr="preencoded.png" id="283" name="Google Shape;28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88491" y="501848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/>
          <p:nvPr/>
        </p:nvSpPr>
        <p:spPr>
          <a:xfrm>
            <a:off x="11638955" y="5153144"/>
            <a:ext cx="219765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0" i="0" lang="e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Audiovisual Hub</a:t>
            </a:r>
            <a:endParaRPr b="0" i="0" sz="2200" u="none" cap="none" strike="noStrike"/>
          </a:p>
        </p:txBody>
      </p:sp>
      <p:sp>
        <p:nvSpPr>
          <p:cNvPr id="285" name="Google Shape;285;p43"/>
          <p:cNvSpPr/>
          <p:nvPr/>
        </p:nvSpPr>
        <p:spPr>
          <a:xfrm>
            <a:off x="11638955" y="5997893"/>
            <a:ext cx="21976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0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Presence in the new Barcelona Audiovisual Hub.</a:t>
            </a:r>
            <a:endParaRPr b="0" i="0" sz="1750" u="none" cap="none" strike="noStrike"/>
          </a:p>
        </p:txBody>
      </p:sp>
      <p:pic>
        <p:nvPicPr>
          <p:cNvPr descr="preencoded.png" id="286" name="Google Shape;28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/>
          <p:nvPr/>
        </p:nvSpPr>
        <p:spPr>
          <a:xfrm>
            <a:off x="2923900" y="1108431"/>
            <a:ext cx="9297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Inserción laboral garantizada</a:t>
            </a:r>
            <a:endParaRPr b="1" i="0" sz="3600" u="none" cap="none" strike="noStrike"/>
          </a:p>
        </p:txBody>
      </p:sp>
      <p:pic>
        <p:nvPicPr>
          <p:cNvPr id="293" name="Google Shape;293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25" y="2318200"/>
            <a:ext cx="7815775" cy="438729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294" name="Google Shape;29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277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2341280" y="1096393"/>
            <a:ext cx="8320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Cuándo</a:t>
            </a:r>
            <a:r>
              <a:rPr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lo haremos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 rotWithShape="1">
          <a:blip r:embed="rId3">
            <a:alphaModFix/>
          </a:blip>
          <a:srcRect b="0" l="30001" r="32663" t="0"/>
          <a:stretch/>
        </p:blipFill>
        <p:spPr>
          <a:xfrm>
            <a:off x="9168360" y="80"/>
            <a:ext cx="5462040" cy="8229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5"/>
          <p:cNvCxnSpPr>
            <a:stCxn id="302" idx="0"/>
            <a:endCxn id="303" idx="2"/>
          </p:cNvCxnSpPr>
          <p:nvPr/>
        </p:nvCxnSpPr>
        <p:spPr>
          <a:xfrm>
            <a:off x="4765515" y="3278655"/>
            <a:ext cx="0" cy="2701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5"/>
          <p:cNvCxnSpPr/>
          <p:nvPr/>
        </p:nvCxnSpPr>
        <p:spPr>
          <a:xfrm>
            <a:off x="4765520" y="2507664"/>
            <a:ext cx="0" cy="76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5"/>
          <p:cNvCxnSpPr/>
          <p:nvPr/>
        </p:nvCxnSpPr>
        <p:spPr>
          <a:xfrm>
            <a:off x="4765520" y="5994468"/>
            <a:ext cx="0" cy="76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5"/>
          <p:cNvCxnSpPr/>
          <p:nvPr/>
        </p:nvCxnSpPr>
        <p:spPr>
          <a:xfrm rot="10800000">
            <a:off x="3352815" y="3561855"/>
            <a:ext cx="141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45"/>
          <p:cNvCxnSpPr/>
          <p:nvPr/>
        </p:nvCxnSpPr>
        <p:spPr>
          <a:xfrm rot="10800000">
            <a:off x="3352815" y="5697099"/>
            <a:ext cx="141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5"/>
          <p:cNvCxnSpPr/>
          <p:nvPr/>
        </p:nvCxnSpPr>
        <p:spPr>
          <a:xfrm rot="10800000">
            <a:off x="4765455" y="4657859"/>
            <a:ext cx="141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5"/>
          <p:cNvSpPr/>
          <p:nvPr/>
        </p:nvSpPr>
        <p:spPr>
          <a:xfrm>
            <a:off x="4482315" y="3278655"/>
            <a:ext cx="566400" cy="56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D29AA"/>
              </a:gs>
              <a:gs pos="100000">
                <a:srgbClr val="242B57"/>
              </a:gs>
            </a:gsLst>
            <a:lin ang="10800025" scaled="0"/>
          </a:gradFill>
          <a:ln cap="flat" cmpd="sng" w="19050">
            <a:solidFill>
              <a:srgbClr val="4F2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4482315" y="4374655"/>
            <a:ext cx="566400" cy="56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D29AA"/>
              </a:gs>
              <a:gs pos="100000">
                <a:srgbClr val="242B57"/>
              </a:gs>
            </a:gsLst>
            <a:lin ang="10800025" scaled="0"/>
          </a:gradFill>
          <a:ln cap="flat" cmpd="sng" w="19050">
            <a:solidFill>
              <a:srgbClr val="4F2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4482315" y="5413895"/>
            <a:ext cx="566400" cy="56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D29AA"/>
              </a:gs>
              <a:gs pos="100000">
                <a:srgbClr val="242B57"/>
              </a:gs>
            </a:gsLst>
            <a:lin ang="10800025" scaled="0"/>
          </a:gradFill>
          <a:ln cap="flat" cmpd="sng" w="19050">
            <a:solidFill>
              <a:srgbClr val="4F2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942320" y="3244973"/>
            <a:ext cx="24105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Puesta en marcha de formación no reglada y online.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942320" y="5374425"/>
            <a:ext cx="24105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2027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Producción propia.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6196164" y="4358433"/>
            <a:ext cx="24105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2026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Vivero de empresas, alquiler de espacios y salas para eventos.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descr="preencoded.png" id="313" name="Google Shape;3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91" y="2741839"/>
            <a:ext cx="12428278" cy="48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Conectando</a:t>
            </a:r>
            <a:r>
              <a:rPr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proyectos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498720" y="1608416"/>
            <a:ext cx="136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También queremos impulsar proyectos que nacen de nuestros alumnos, como </a:t>
            </a:r>
            <a:r>
              <a:rPr b="1"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ITES.works</a:t>
            </a: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una </a:t>
            </a:r>
            <a:r>
              <a:rPr b="1"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bolsa de trabajo y tablón de anuncios online</a:t>
            </a: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conectar alumnos con proyectos. ITES Hub Audiovisual ha llegado a un acuerdo con Crowdy.xyz para utilizar su tecnología.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321" name="Google Shape;3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498720" y="8644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Dando </a:t>
            </a:r>
            <a:r>
              <a:rPr b="1"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nuestra comunidad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1079750" y="2430825"/>
            <a:ext cx="7496700" cy="47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</a:t>
            </a: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s" sz="1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Crowdy.xyz</a:t>
            </a: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acaban de firmar un acuerdo pionero en el mercado audiovisual español.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Crowdy, la primera plataforma de herramientas y networking dedicada a la industria audiovisual, conecta a los profesionales del sector y ofrece herramientas para gestionar proyectos y equipos de trabajo. La plataforma facilita la búsqueda de personal para rodajes y proyectos audiovisuales y está pensada para cualquier tipo de usuario interesado en el mundo audiovisual.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Desde la plataforma Crowdy se pueden planificar y realizar el seguimiento de proyectos audiovisuales, asignando y calendarizando trabajos, se puede realizar Networking, conectando con otros profesionales y proyectos siguiendo un calendario completo de festivales y encuentros sectoriales, se puede publicar la búsqueda o la oferta talento y se puede acceder a tutoriales y guías formativas actualizadas sobre producción audiovisual.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 este acuerdo de colaboración ITES Hub Audiovisual refuerza su línea de acción y su voluntad por seguir siendo una Escuela líder en la formación audiovisual, con el objetivo de dar a los estudiantes una experiencia educativa alineada con los requerimientos de la industria audiovisual contemporánea.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4296" y="3611015"/>
            <a:ext cx="486156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1079425" y="1950600"/>
            <a:ext cx="9681600" cy="59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ha incorporado el sistema de gestión de </a:t>
            </a:r>
            <a:r>
              <a:rPr b="1" i="1" lang="es" sz="1200" u="sng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Filmo.io</a:t>
            </a:r>
            <a:r>
              <a:rPr lang="es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administrar su inventario de más de 6.000 artículos, valorados en más de 500.000 €. Esta colaboración busca modernizar y agilizar el servicio de alquiler de material audiovisual, haciéndolo más accesible para sus clientes a través de una plataforma web y una aplicación móvil. Esta implementación subraya el compromiso de ITES Hub Audiovisual con la innovación y la eficiencia.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Ventajas Clave por Sector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Centros Educativos: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Centralización del material: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Permite unificar la gestión de todo el equipamiento audiovisual.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inventario simplificado: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Facilita el seguimiento y la administración de los recursos.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Mejora en la planificación: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Optimiza la organización y el seguimiento de los materiales compartidos.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 eficiente: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Tanto estudiantes como docentes pueden solicitar y acceder al material necesario de forma más rápida y sencilla.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Productoras Audiovisuales: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procesos: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Agiliza tareas clave como la creación de presupuestos y la facturación.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Seguimiento en tiempo real: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Ofrece un control detallado sobre el estado y la ubicación de los equipos alquilados.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Ahorro de tiempo y recursos: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Reduce la carga administrativa y optimiza la gestión de proyectos.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Experiencia profesional: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Garantiza un flujo de trabajo más fluido y eficiente en cada producción.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Implicación Estratégica para ITES Hub Audiovisual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 complementar su oferta de alquiler de espacios con esta avanzada gestión de equipos, ITES Hub Audiovisual se posiciona como un proveedor de </a:t>
            </a:r>
            <a:r>
              <a:rPr b="1"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servicios integrales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el sector, adaptado a las necesidades tecnológicas y operativas de productoras y centros formativos.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0725" y="2332425"/>
            <a:ext cx="4400625" cy="35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>
            <p:ph type="title"/>
          </p:nvPr>
        </p:nvSpPr>
        <p:spPr>
          <a:xfrm>
            <a:off x="270120" y="8644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Dando </a:t>
            </a:r>
            <a:r>
              <a:rPr b="1"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e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nuestro inventario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337" name="Google Shape;33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616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1106325" y="1652250"/>
            <a:ext cx="9751200" cy="65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SKOLA</a:t>
            </a: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 una plataforma digital desarrollada por nuestro partner Parallax Solutions, consultora informática que ha creado un sistema que conecta centros de Formación Profesional, empresas y estudiantes. Su objetivo es flexibilizar la educación y mejorar la empleabilidad.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permite hacer?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los centros:</a:t>
            </a: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Crear titulaciones conjuntas y automatizar la gestión de matrículas y créditos entre ellos.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los estudiantes:</a:t>
            </a: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Colaborar en proyectos reales propuestos por empresas y obtener experiencia práctica.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las empresas:</a:t>
            </a: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Encontrar y contratar talento cualificado de la FP, accediendo a un perfil completo de sus habilidades y proyectos.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resumen, SKOLA moderniza la Formación Profesional facilitando la colaboración entre instituciones y creando un puente directo entre la formación académica y las necesidades del mercado laboral.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el caso de la Formación Profesional en el Sector Audiovisual, por la diltada experiencia de ITES (50 años) y su relación con todas las empresas del sector en Cartaluña ( hay 4.161 empresas dedicadas al sector audiovisual. se estima que la inmensa mayoría de estas empresas (entre un 70% y un 80%) tienen su sede o su principal volumen de negocio en Barcelona y su área metropolitana, que funciona como el principal hub audiovisual de la región.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sector ha experimentado un notable crecimiento, dando empleo a más de 41.800 personas y sumando más de 335 startups, lo que duplica la cifra de hace cinco años.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volumen de negocio del sector audiovisual catalán superó los 8.636 millones de euros durante el año 2024. Esta cifra representa un crecimiento del 14,1% en comparación con el año anterior (2023) y consolida al sector como uno de los más estratégicos y dinámicos de la economía catalana, aportando ya el 3% del PIB de Cataluña.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76195" y="82109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Dando </a:t>
            </a:r>
            <a:r>
              <a:rPr b="1" lang="e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e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nuestro conocimiento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11044525" y="3875325"/>
            <a:ext cx="323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800">
                <a:solidFill>
                  <a:srgbClr val="FFFFFF"/>
                </a:solidFill>
              </a:rPr>
              <a:t>Skola</a:t>
            </a:r>
            <a:endParaRPr b="1" sz="7800">
              <a:solidFill>
                <a:srgbClr val="FFFFFF"/>
              </a:solidFill>
            </a:endParaRPr>
          </a:p>
        </p:txBody>
      </p:sp>
      <p:pic>
        <p:nvPicPr>
          <p:cNvPr descr="preencoded.png" id="345" name="Google Shape;3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/>
          <p:nvPr/>
        </p:nvSpPr>
        <p:spPr>
          <a:xfrm>
            <a:off x="560875" y="1945061"/>
            <a:ext cx="132756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tserrat"/>
              <a:buNone/>
            </a:pPr>
            <a:r>
              <a:rPr b="1" lang="es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es el centro privado pionero en España en formación profesional audiovisual con titulación oficial.</a:t>
            </a:r>
            <a:endParaRPr b="1" i="0" sz="3550" u="none" cap="none" strike="noStrike"/>
          </a:p>
        </p:txBody>
      </p:sp>
      <p:sp>
        <p:nvSpPr>
          <p:cNvPr id="115" name="Google Shape;115;p32"/>
          <p:cNvSpPr/>
          <p:nvPr/>
        </p:nvSpPr>
        <p:spPr>
          <a:xfrm>
            <a:off x="793790" y="372760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116" name="Google Shape;1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037" y="4345662"/>
            <a:ext cx="9854328" cy="231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/>
          <p:nvPr/>
        </p:nvSpPr>
        <p:spPr>
          <a:xfrm>
            <a:off x="793790" y="2599849"/>
            <a:ext cx="130428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tserrat"/>
              <a:buNone/>
            </a:pPr>
            <a:r>
              <a:rPr lang="es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lang="es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</a:t>
            </a:r>
            <a:r>
              <a:rPr lang="es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cubrimos toda la formación audiovisual, integrando incluso videojuegos y otras narrativas emergentes para ofrecer una experiencia educativa integral e innovadora, adaptada al futuro del sector.</a:t>
            </a:r>
            <a:endParaRPr b="0" i="0" sz="3550" u="none" cap="none" strike="noStrike"/>
          </a:p>
        </p:txBody>
      </p:sp>
      <p:pic>
        <p:nvPicPr>
          <p:cNvPr descr="preencoded.png"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0725" y="3810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1"/>
          <p:cNvSpPr/>
          <p:nvPr/>
        </p:nvSpPr>
        <p:spPr>
          <a:xfrm>
            <a:off x="793790" y="108406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44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Nuestro equipo</a:t>
            </a:r>
            <a:endParaRPr b="1" i="0" sz="4450" u="none" cap="none" strike="noStrike"/>
          </a:p>
        </p:txBody>
      </p:sp>
      <p:sp>
        <p:nvSpPr>
          <p:cNvPr id="360" name="Google Shape;360;p51"/>
          <p:cNvSpPr/>
          <p:nvPr/>
        </p:nvSpPr>
        <p:spPr>
          <a:xfrm>
            <a:off x="793790" y="2133005"/>
            <a:ext cx="4347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Montserrat"/>
              <a:buNone/>
            </a:pPr>
            <a:r>
              <a:rPr lang="es" sz="2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Experiencia y creatividad</a:t>
            </a:r>
            <a:endParaRPr b="0" i="0" sz="2650" u="none" cap="none" strike="noStrike"/>
          </a:p>
        </p:txBody>
      </p:sp>
      <p:sp>
        <p:nvSpPr>
          <p:cNvPr id="361" name="Google Shape;361;p51"/>
          <p:cNvSpPr/>
          <p:nvPr/>
        </p:nvSpPr>
        <p:spPr>
          <a:xfrm>
            <a:off x="793800" y="2898450"/>
            <a:ext cx="78630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cuenta con un equipo directivo altamente cualificado capaz de liderar un centro de formación líder en el sector. La experiencia e historia de sus integrantes garantizan una sólida gestión enfocada a la excelencia educativa.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 mismo tiempo, el ITES Hub Audiovisual cuenta con un equipo dedicado a la investigación y la experimentación, un verdadero laboratorio de innovación donde se exploran las formas más eficientes de integrar la inteligencia artificial en los medios audiovisuales y diversos procesos de formación. Este espacio de desarrollo permite a la institución estar a la vanguardia en educación y tecnología, preparando a los estudiantes para el futuro del sector.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362" name="Google Shape;36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/>
          <p:nvPr/>
        </p:nvSpPr>
        <p:spPr>
          <a:xfrm>
            <a:off x="5317808" y="466249"/>
            <a:ext cx="42390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None/>
            </a:pPr>
            <a:r>
              <a:rPr b="1" lang="es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directivo</a:t>
            </a:r>
            <a:endParaRPr b="1" i="0" sz="3300" u="none" cap="none" strike="noStrike"/>
          </a:p>
        </p:txBody>
      </p:sp>
      <p:pic>
        <p:nvPicPr>
          <p:cNvPr descr="preencoded.png" id="369" name="Google Shape;3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08" y="1335167"/>
            <a:ext cx="3170158" cy="317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/>
          <p:nvPr/>
        </p:nvSpPr>
        <p:spPr>
          <a:xfrm>
            <a:off x="906780" y="4717256"/>
            <a:ext cx="2543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Daniel Codina</a:t>
            </a:r>
            <a:endParaRPr b="0" i="0" sz="2000" u="none" cap="none" strike="noStrike"/>
          </a:p>
        </p:txBody>
      </p:sp>
      <p:sp>
        <p:nvSpPr>
          <p:cNvPr id="371" name="Google Shape;371;p52"/>
          <p:cNvSpPr/>
          <p:nvPr/>
        </p:nvSpPr>
        <p:spPr>
          <a:xfrm>
            <a:off x="593408" y="5136833"/>
            <a:ext cx="3170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Desarrollador de Negocios </a:t>
            </a:r>
            <a:endParaRPr b="0" i="0" sz="1300" u="none" cap="none" strike="noStrike"/>
          </a:p>
        </p:txBody>
      </p:sp>
      <p:sp>
        <p:nvSpPr>
          <p:cNvPr id="372" name="Google Shape;372;p52"/>
          <p:cNvSpPr/>
          <p:nvPr/>
        </p:nvSpPr>
        <p:spPr>
          <a:xfrm>
            <a:off x="593408" y="5509736"/>
            <a:ext cx="31701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lang="es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Especialista en marketing digital con 25 años de experiencia en aplicaciones, performance y comercio electrónico. Fundador y director de varias empresas y consultoría FinProptech. Especialista en crecimiento, nuevos mercados y experiencia de usuario. Trabajó con consultorías internacionales y ayudó a impulsar startups. También fundó Verus Finance, una franquicia de ING, y se desempeñó como representante de BHF-Bank. Especialista en afiliación y campañas globales.</a:t>
            </a:r>
            <a:endParaRPr b="0" i="0" sz="1050" u="none" cap="none" strike="noStrike"/>
          </a:p>
        </p:txBody>
      </p:sp>
      <p:pic>
        <p:nvPicPr>
          <p:cNvPr descr="preencoded.png" id="373" name="Google Shape;37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7883" y="1335167"/>
            <a:ext cx="3170158" cy="317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/>
          <p:nvPr/>
        </p:nvSpPr>
        <p:spPr>
          <a:xfrm>
            <a:off x="4331256" y="4717256"/>
            <a:ext cx="2543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Karen Mejía</a:t>
            </a:r>
            <a:endParaRPr b="0" i="0" sz="2000" u="none" cap="none" strike="noStrike"/>
          </a:p>
        </p:txBody>
      </p:sp>
      <p:sp>
        <p:nvSpPr>
          <p:cNvPr id="375" name="Google Shape;375;p52"/>
          <p:cNvSpPr/>
          <p:nvPr/>
        </p:nvSpPr>
        <p:spPr>
          <a:xfrm>
            <a:off x="4017883" y="5136833"/>
            <a:ext cx="3170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Motivadora de personas</a:t>
            </a:r>
            <a:endParaRPr b="0" i="0" sz="1300" u="none" cap="none" strike="noStrike"/>
          </a:p>
        </p:txBody>
      </p:sp>
      <p:sp>
        <p:nvSpPr>
          <p:cNvPr id="376" name="Google Shape;376;p52"/>
          <p:cNvSpPr/>
          <p:nvPr/>
        </p:nvSpPr>
        <p:spPr>
          <a:xfrm>
            <a:off x="4017883" y="5509736"/>
            <a:ext cx="31701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lang="es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Tras iniciar su carrera en la Integración Social y el Tercer Sector, se trasladó al sector inmobiliario, asegurador y financiero, ocupando puestos directivos. Posteriormente pasó más de ocho años dirigiendo operaciones en VERUS, una consultoría enfocada en Blockchain y Proptech Marketing. Actualmente lidera el Hub Audiovisual ITES.es, es socio de UrbanToken.es</a:t>
            </a:r>
            <a:endParaRPr b="0" i="0" sz="1050" u="none" cap="none" strike="noStrike"/>
          </a:p>
        </p:txBody>
      </p:sp>
      <p:pic>
        <p:nvPicPr>
          <p:cNvPr descr="preencoded.png" id="377" name="Google Shape;37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2359" y="1335167"/>
            <a:ext cx="3170158" cy="317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/>
          <p:nvPr/>
        </p:nvSpPr>
        <p:spPr>
          <a:xfrm>
            <a:off x="7755731" y="4717256"/>
            <a:ext cx="2543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Paco Martín</a:t>
            </a:r>
            <a:endParaRPr b="0" i="0" sz="2000" u="none" cap="none" strike="noStrike"/>
          </a:p>
        </p:txBody>
      </p:sp>
      <p:sp>
        <p:nvSpPr>
          <p:cNvPr id="379" name="Google Shape;379;p52"/>
          <p:cNvSpPr/>
          <p:nvPr/>
        </p:nvSpPr>
        <p:spPr>
          <a:xfrm>
            <a:off x="7442359" y="5136833"/>
            <a:ext cx="3170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Innovador en educación</a:t>
            </a:r>
            <a:endParaRPr b="0" i="0" sz="1300" u="none" cap="none" strike="noStrike"/>
          </a:p>
        </p:txBody>
      </p:sp>
      <p:sp>
        <p:nvSpPr>
          <p:cNvPr id="380" name="Google Shape;380;p52"/>
          <p:cNvSpPr/>
          <p:nvPr/>
        </p:nvSpPr>
        <p:spPr>
          <a:xfrm>
            <a:off x="7442359" y="5509736"/>
            <a:ext cx="3170100" cy="23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lang="es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 universitario, periodista y productor independiente con una carrera que combina la docencia, el periodismo audiovisual y la investigación. Ex vicerrector y coordinador de grado de la UAB y líder de proyectos interuniversitarios entre España y América Latina. Ganador de varios premios, entre ellos el Premio Ondas por su trabajo en TVE. Dirigió proyectos audiovisuales para AECI y la UE. Especialista en narrativas audiovisuales y ahora creador de ites.institute</a:t>
            </a:r>
            <a:endParaRPr b="0" i="0" sz="1050" u="none" cap="none" strike="noStrike"/>
          </a:p>
        </p:txBody>
      </p:sp>
      <p:pic>
        <p:nvPicPr>
          <p:cNvPr descr="preencoded.png" id="381" name="Google Shape;38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6834" y="1335167"/>
            <a:ext cx="3170158" cy="317015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/>
          <p:nvPr/>
        </p:nvSpPr>
        <p:spPr>
          <a:xfrm>
            <a:off x="11180207" y="4717256"/>
            <a:ext cx="2543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Judith Garrigó</a:t>
            </a:r>
            <a:endParaRPr b="0" i="0" sz="2000" u="none" cap="none" strike="noStrike"/>
          </a:p>
        </p:txBody>
      </p:sp>
      <p:sp>
        <p:nvSpPr>
          <p:cNvPr id="383" name="Google Shape;383;p52"/>
          <p:cNvSpPr/>
          <p:nvPr/>
        </p:nvSpPr>
        <p:spPr>
          <a:xfrm>
            <a:off x="10866834" y="5136833"/>
            <a:ext cx="3170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</a:pPr>
            <a:r>
              <a:rPr b="1"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Implementadora de método</a:t>
            </a:r>
            <a:endParaRPr b="0" i="0" sz="1300" u="none" cap="none" strike="noStrike"/>
          </a:p>
        </p:txBody>
      </p:sp>
      <p:sp>
        <p:nvSpPr>
          <p:cNvPr id="384" name="Google Shape;384;p52"/>
          <p:cNvSpPr/>
          <p:nvPr/>
        </p:nvSpPr>
        <p:spPr>
          <a:xfrm>
            <a:off x="10866834" y="5509736"/>
            <a:ext cx="31701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lang="es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Licenciada en Comunicación Audiovisual por la UPF (1997) y Máster en Cinematografía por la ESCAC (2017). Actualmente imparte docencia en los programas de Formación Profesional Superior en Dirección y Cinematografía del ITES Barcelona. Trabajó en producciones de cortometrajes y como ayudante de programación en varias producciones de TV3. También dirigió varios proyectos de ficción audiovisual y participó en grupos de teatro.</a:t>
            </a:r>
            <a:endParaRPr b="0" i="0" sz="1050" u="none" cap="none" strike="noStrike"/>
          </a:p>
        </p:txBody>
      </p:sp>
      <p:sp>
        <p:nvSpPr>
          <p:cNvPr id="385" name="Google Shape;385;p52"/>
          <p:cNvSpPr txBox="1"/>
          <p:nvPr/>
        </p:nvSpPr>
        <p:spPr>
          <a:xfrm>
            <a:off x="2743200" y="709625"/>
            <a:ext cx="94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6" name="Google Shape;38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/>
          <p:nvPr/>
        </p:nvSpPr>
        <p:spPr>
          <a:xfrm>
            <a:off x="793790" y="1613416"/>
            <a:ext cx="130428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tserrat"/>
              <a:buNone/>
            </a:pPr>
            <a:r>
              <a:rPr lang="e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Contamos con nuestro propio laboratorio donde nuestros expertos exploran la forma más eficiente de generar contenidos educativos para el sector audiovisual, utilizando </a:t>
            </a:r>
            <a:r>
              <a:rPr b="1" lang="e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Inteligencia Artificial</a:t>
            </a:r>
            <a:r>
              <a:rPr lang="es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otras tecnologías innovadoras.</a:t>
            </a:r>
            <a:endParaRPr b="0" i="0" sz="3400" u="none" cap="none" strike="noStrike"/>
          </a:p>
        </p:txBody>
      </p:sp>
      <p:sp>
        <p:nvSpPr>
          <p:cNvPr id="393" name="Google Shape;393;p53"/>
          <p:cNvSpPr/>
          <p:nvPr/>
        </p:nvSpPr>
        <p:spPr>
          <a:xfrm>
            <a:off x="793790" y="4340543"/>
            <a:ext cx="4681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394" name="Google Shape;3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388" y="5568196"/>
            <a:ext cx="2343864" cy="985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7302" y="5001220"/>
            <a:ext cx="2570678" cy="19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/>
          <p:nvPr/>
        </p:nvSpPr>
        <p:spPr>
          <a:xfrm>
            <a:off x="9170551" y="4340543"/>
            <a:ext cx="4681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397" name="Google Shape;39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5662" y="5568196"/>
            <a:ext cx="2910840" cy="795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/>
        </p:nvSpPr>
        <p:spPr>
          <a:xfrm>
            <a:off x="5071351" y="452200"/>
            <a:ext cx="7305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b="1" lang="e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de ITES lab</a:t>
            </a:r>
            <a:endParaRPr b="1" i="0" sz="3200" u="none" cap="none" strike="noStrike"/>
          </a:p>
        </p:txBody>
      </p:sp>
      <p:pic>
        <p:nvPicPr>
          <p:cNvPr descr="preencoded.png" id="405" name="Google Shape;40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294924"/>
            <a:ext cx="3184803" cy="318480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/>
          <p:nvPr/>
        </p:nvSpPr>
        <p:spPr>
          <a:xfrm>
            <a:off x="934522" y="4685228"/>
            <a:ext cx="246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Javi Araguz</a:t>
            </a:r>
            <a:endParaRPr b="0" i="0" sz="1900" u="none" cap="none" strike="noStrike"/>
          </a:p>
        </p:txBody>
      </p:sp>
      <p:sp>
        <p:nvSpPr>
          <p:cNvPr id="407" name="Google Shape;407;p54"/>
          <p:cNvSpPr/>
          <p:nvPr/>
        </p:nvSpPr>
        <p:spPr>
          <a:xfrm>
            <a:off x="575548" y="5092184"/>
            <a:ext cx="3184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b="1"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Director de Innovación e IA Aplicada al Audiovisual</a:t>
            </a:r>
            <a:endParaRPr b="0" i="0" sz="1250" u="none" cap="none" strike="noStrike"/>
          </a:p>
        </p:txBody>
      </p:sp>
      <p:sp>
        <p:nvSpPr>
          <p:cNvPr id="408" name="Google Shape;408;p54"/>
          <p:cNvSpPr/>
          <p:nvPr/>
        </p:nvSpPr>
        <p:spPr>
          <a:xfrm>
            <a:off x="575548" y="5716786"/>
            <a:ext cx="31848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Escritor, cineasta, diseñador y cofundador de Alidra Creative, con más de veinte novelas publicadas en varios idiomas y una destacada trayectoria en proyectos audiovisuales. Especializado en la intersección entre creatividad e inteligencia artificial, fue pionero en nuevos enfoques para la producción de contenidos y la narración visual. Comprometida con el uso ético de la IA, pretende potenciar la creatividad sin perder la esencia humana detrás de cada historia.</a:t>
            </a:r>
            <a:endParaRPr b="0" i="0" sz="1000" u="none" cap="none" strike="noStrike"/>
          </a:p>
        </p:txBody>
      </p:sp>
      <p:pic>
        <p:nvPicPr>
          <p:cNvPr descr="preencoded.png" id="409" name="Google Shape;40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6929" y="1294924"/>
            <a:ext cx="3184922" cy="318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/>
          <p:nvPr/>
        </p:nvSpPr>
        <p:spPr>
          <a:xfrm>
            <a:off x="4366022" y="4685348"/>
            <a:ext cx="246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Juanan Platas</a:t>
            </a:r>
            <a:endParaRPr b="0" i="0" sz="1900" u="none" cap="none" strike="noStrike"/>
          </a:p>
        </p:txBody>
      </p:sp>
      <p:sp>
        <p:nvSpPr>
          <p:cNvPr id="411" name="Google Shape;411;p54"/>
          <p:cNvSpPr/>
          <p:nvPr/>
        </p:nvSpPr>
        <p:spPr>
          <a:xfrm>
            <a:off x="4006929" y="5092303"/>
            <a:ext cx="3184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b="1"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 de Imagen y Postproducción</a:t>
            </a:r>
            <a:endParaRPr b="0" i="0" sz="1250" u="none" cap="none" strike="noStrike"/>
          </a:p>
        </p:txBody>
      </p:sp>
      <p:sp>
        <p:nvSpPr>
          <p:cNvPr id="412" name="Google Shape;412;p54"/>
          <p:cNvSpPr/>
          <p:nvPr/>
        </p:nvSpPr>
        <p:spPr>
          <a:xfrm>
            <a:off x="4006929" y="5716905"/>
            <a:ext cx="31848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Profesional audiovisual con más de 20 años de experiencia en postproducción y educación. Fundador de Pepperpotts y editor de vídeo en Deluxe Spain. Lleva dos décadas impartiendo clases de postproducción en ITES Hub Audiovisual, especializándose en DaVinci Resolve, Adobe After Effects y Adobe Premiere. También enseña a estudiantes de cine y vídeo en varias escuelas. Perfil polivalente con experiencia en coordinación y dirección técnica.</a:t>
            </a:r>
            <a:endParaRPr b="0" i="0" sz="1000" u="none" cap="none" strike="noStrike"/>
          </a:p>
        </p:txBody>
      </p:sp>
      <p:pic>
        <p:nvPicPr>
          <p:cNvPr descr="preencoded.png" id="413" name="Google Shape;41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8430" y="1294924"/>
            <a:ext cx="3184922" cy="318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/>
          <p:nvPr/>
        </p:nvSpPr>
        <p:spPr>
          <a:xfrm>
            <a:off x="7797522" y="4685348"/>
            <a:ext cx="246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Nicola Colusso</a:t>
            </a:r>
            <a:endParaRPr b="0" i="0" sz="1900" u="none" cap="none" strike="noStrike"/>
          </a:p>
        </p:txBody>
      </p:sp>
      <p:sp>
        <p:nvSpPr>
          <p:cNvPr id="415" name="Google Shape;415;p54"/>
          <p:cNvSpPr/>
          <p:nvPr/>
        </p:nvSpPr>
        <p:spPr>
          <a:xfrm>
            <a:off x="7438430" y="5092303"/>
            <a:ext cx="3184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b="1"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 de sonido y postproducción</a:t>
            </a:r>
            <a:endParaRPr b="0" i="0" sz="1250" u="none" cap="none" strike="noStrike"/>
          </a:p>
        </p:txBody>
      </p:sp>
      <p:sp>
        <p:nvSpPr>
          <p:cNvPr id="416" name="Google Shape;416;p54"/>
          <p:cNvSpPr/>
          <p:nvPr/>
        </p:nvSpPr>
        <p:spPr>
          <a:xfrm>
            <a:off x="7438430" y="5716905"/>
            <a:ext cx="3184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Especialista en sonido para medios audiovisuales. Actualmente imparte clases en el ITES, enfocándose en su área de especialización. Desde enero de 2015 trabaja de forma independiente como diseñador de sonido y productor musical, contribuyendo en proyectos de postproducción y organización de eventos.</a:t>
            </a:r>
            <a:endParaRPr b="0" i="0" sz="1000" u="none" cap="none" strike="noStrike"/>
          </a:p>
        </p:txBody>
      </p:sp>
      <p:pic>
        <p:nvPicPr>
          <p:cNvPr descr="preencoded.png" id="417" name="Google Shape;41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9930" y="1294924"/>
            <a:ext cx="3184922" cy="318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/>
          <p:nvPr/>
        </p:nvSpPr>
        <p:spPr>
          <a:xfrm>
            <a:off x="11229023" y="4685348"/>
            <a:ext cx="246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Julia Planas</a:t>
            </a:r>
            <a:endParaRPr b="0" i="0" sz="1900" u="none" cap="none" strike="noStrike"/>
          </a:p>
        </p:txBody>
      </p:sp>
      <p:sp>
        <p:nvSpPr>
          <p:cNvPr id="419" name="Google Shape;419;p54"/>
          <p:cNvSpPr/>
          <p:nvPr/>
        </p:nvSpPr>
        <p:spPr>
          <a:xfrm>
            <a:off x="10869930" y="5092303"/>
            <a:ext cx="3184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b="1"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Profesora de dirección y producción.</a:t>
            </a:r>
            <a:endParaRPr b="0" i="0" sz="1250" u="none" cap="none" strike="noStrike"/>
          </a:p>
        </p:txBody>
      </p:sp>
      <p:sp>
        <p:nvSpPr>
          <p:cNvPr id="420" name="Google Shape;420;p54"/>
          <p:cNvSpPr/>
          <p:nvPr/>
        </p:nvSpPr>
        <p:spPr>
          <a:xfrm>
            <a:off x="10869930" y="5682496"/>
            <a:ext cx="31848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Cineasta y docente afincado en Barcelona, ​​especializado en dirección, guion y producción cinematográfica. Es licenciada en Dirección de Cine por la ECIB y posgrado en Guión y Dirección de Actor por la Universidad Pompeu Fabra. Compagina su labor creativa con la docencia en Cine en Acción y ITES Hub Audiovisual.</a:t>
            </a:r>
            <a:endParaRPr b="0" i="0" sz="1000" u="none" cap="none" strike="noStrike"/>
          </a:p>
        </p:txBody>
      </p:sp>
      <p:pic>
        <p:nvPicPr>
          <p:cNvPr descr="preencoded.png" id="421" name="Google Shape;42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/>
          <p:nvPr/>
        </p:nvSpPr>
        <p:spPr>
          <a:xfrm>
            <a:off x="2600702" y="757800"/>
            <a:ext cx="9429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 de cápsula formativa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nuestro equipo de IAA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p55" title="01 ITES IA Upscaling y enhancing Final v2 1080p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288" y="2573050"/>
            <a:ext cx="7859825" cy="44211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429" name="Google Shape;42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/>
          <p:nvPr/>
        </p:nvSpPr>
        <p:spPr>
          <a:xfrm>
            <a:off x="793790" y="2697242"/>
            <a:ext cx="130428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4450"/>
              <a:buFont typeface="Montserrat"/>
              <a:buNone/>
            </a:pPr>
            <a:r>
              <a:rPr lang="e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el 1er semestre de 2025, ya firmamos varios acuerdos importantes con </a:t>
            </a:r>
            <a:r>
              <a:rPr b="1" lang="e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socios clave</a:t>
            </a:r>
            <a:r>
              <a:rPr lang="e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nos ayudarán a llevar nuestra emblemática marca a un siguiente nivel.</a:t>
            </a:r>
            <a:endParaRPr b="0" i="0" sz="3400" u="none" cap="none" strike="noStrike">
              <a:solidFill>
                <a:schemeClr val="lt1"/>
              </a:solidFill>
            </a:endParaRPr>
          </a:p>
        </p:txBody>
      </p:sp>
      <p:pic>
        <p:nvPicPr>
          <p:cNvPr descr="preencoded.png" id="436" name="Google Shape;4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2" name="Google Shape;4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7"/>
          <p:cNvSpPr/>
          <p:nvPr/>
        </p:nvSpPr>
        <p:spPr>
          <a:xfrm>
            <a:off x="1819965" y="1514318"/>
            <a:ext cx="6822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Elegidos por</a:t>
            </a: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ESCAC</a:t>
            </a:r>
            <a:endParaRPr b="1" i="0" sz="3600" u="none" cap="none" strike="noStrike"/>
          </a:p>
        </p:txBody>
      </p:sp>
      <p:sp>
        <p:nvSpPr>
          <p:cNvPr id="444" name="Google Shape;444;p57"/>
          <p:cNvSpPr/>
          <p:nvPr/>
        </p:nvSpPr>
        <p:spPr>
          <a:xfrm>
            <a:off x="793790" y="2606159"/>
            <a:ext cx="7556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enero, ITES llegó a un acuerdo con </a:t>
            </a:r>
            <a:r>
              <a:rPr lang="es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ESCAC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el uso de nuestras instalaciones por valor de 501.000€ a pagar en 17 meses (33.500€ al mes). Link a contrato.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ESCAC es el centro líder en España en formación audiovisual no técnica y es, por tanto, una escuela complementaria al ITES.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ESCAC es el centro líder en España en formación audiovisual no técnica y es, por tanto, una escuela complementaria al ITES.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sus programas han salido autores como J. A. Bayona, director de la reciente La sociedad de la nieve y uno de los directores españoles con mayor proyección internacional.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60714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45" name="Google Shape;44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1" name="Google Shape;4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/>
          <p:nvPr/>
        </p:nvSpPr>
        <p:spPr>
          <a:xfrm>
            <a:off x="793790" y="885349"/>
            <a:ext cx="706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Acuerdo con Crowdy</a:t>
            </a:r>
            <a:endParaRPr b="1" i="0" sz="3600" u="none" cap="none" strike="noStrike"/>
          </a:p>
        </p:txBody>
      </p:sp>
      <p:sp>
        <p:nvSpPr>
          <p:cNvPr id="453" name="Google Shape;453;p58"/>
          <p:cNvSpPr/>
          <p:nvPr/>
        </p:nvSpPr>
        <p:spPr>
          <a:xfrm>
            <a:off x="793790" y="1934289"/>
            <a:ext cx="7556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y Crowdy firman un acuerdo pionero en el mercado audiovisual español y crean </a:t>
            </a:r>
            <a:r>
              <a:rPr lang="es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ITES.works</a:t>
            </a:r>
            <a:endParaRPr b="0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454" name="Google Shape;454;p58"/>
          <p:cNvSpPr/>
          <p:nvPr/>
        </p:nvSpPr>
        <p:spPr>
          <a:xfrm>
            <a:off x="793790" y="2769989"/>
            <a:ext cx="75564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Crowdy.xyz, la primera herramienta y plataforma de networking dedicada a la industria audiovisual, conecta a los profesionales del sector y ofrece recursos para la gestión de proyectos y equipos. Esta plataforma facilita la búsqueda de personal para rodajes y proyectos audiovisuales, y está diseñada para cualquier tipo de usuario interesado en el mundo audiovisual.</a:t>
            </a:r>
            <a:endParaRPr b="0" i="0" sz="1400" u="none" cap="none" strike="noStrike"/>
          </a:p>
        </p:txBody>
      </p:sp>
      <p:sp>
        <p:nvSpPr>
          <p:cNvPr id="455" name="Google Shape;455;p58"/>
          <p:cNvSpPr/>
          <p:nvPr/>
        </p:nvSpPr>
        <p:spPr>
          <a:xfrm>
            <a:off x="793790" y="4476512"/>
            <a:ext cx="75564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Crowdy puedes planificar y hacer seguimiento de proyectos audiovisuales, asignar y programar tareas y hacer networking, conectando con otros profesionales y proyectos gracias a un completo calendario de festivales y encuentros sectoriales. Además, podrás publicar ofertas y solicitudes de talento, así como acceder a tutoriales actualizados y guías de capacitación en producción audiovisual.</a:t>
            </a:r>
            <a:endParaRPr b="0" i="0" sz="1400" u="none" cap="none" strike="noStrike"/>
          </a:p>
        </p:txBody>
      </p:sp>
      <p:sp>
        <p:nvSpPr>
          <p:cNvPr id="456" name="Google Shape;456;p58"/>
          <p:cNvSpPr/>
          <p:nvPr/>
        </p:nvSpPr>
        <p:spPr>
          <a:xfrm>
            <a:off x="793790" y="6183035"/>
            <a:ext cx="75564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este convenio de colaboración, el ITES refuerza su línea de actuación y reafirma su compromiso de seguir siendo una escuela pionera en la formación audiovisual. Su principal objetivo es brindar a los estudiantes una experiencia educativa alineada con las exigencias de la industria audiovisual contemporánea.</a:t>
            </a:r>
            <a:endParaRPr b="0" i="0" sz="1400" u="none" cap="none" strike="noStrike"/>
          </a:p>
        </p:txBody>
      </p:sp>
      <p:pic>
        <p:nvPicPr>
          <p:cNvPr descr="preencoded.png" id="457" name="Google Shape;45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3" name="Google Shape;4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/>
          <p:nvPr/>
        </p:nvSpPr>
        <p:spPr>
          <a:xfrm>
            <a:off x="793790" y="740212"/>
            <a:ext cx="6554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Acuerdo con Filmo</a:t>
            </a:r>
            <a:endParaRPr b="1" i="0" sz="3600" u="none" cap="none" strike="noStrike"/>
          </a:p>
        </p:txBody>
      </p:sp>
      <p:sp>
        <p:nvSpPr>
          <p:cNvPr id="465" name="Google Shape;465;p59"/>
          <p:cNvSpPr/>
          <p:nvPr/>
        </p:nvSpPr>
        <p:spPr>
          <a:xfrm>
            <a:off x="793790" y="1789152"/>
            <a:ext cx="7556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ha llegado a un acuerdo con </a:t>
            </a:r>
            <a:r>
              <a:rPr lang="es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Filmo.io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implementar su sistema integral de gestión de inventarios y reservas.</a:t>
            </a:r>
            <a:endParaRPr b="0" i="0" sz="1400" u="none" cap="none" strike="noStrike"/>
          </a:p>
        </p:txBody>
      </p:sp>
      <p:sp>
        <p:nvSpPr>
          <p:cNvPr id="466" name="Google Shape;466;p59"/>
          <p:cNvSpPr/>
          <p:nvPr/>
        </p:nvSpPr>
        <p:spPr>
          <a:xfrm>
            <a:off x="793790" y="2521432"/>
            <a:ext cx="7556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más de 6.000 artículos valorados en más de 250.000 €, esta solución nos permitirá ofrecer a nuestros clientes un servicio más ágil y accesible, disponible tanto online como a través de una app.</a:t>
            </a:r>
            <a:endParaRPr b="0" i="0" sz="1400" u="none" cap="none" strike="noStrike"/>
          </a:p>
        </p:txBody>
      </p:sp>
      <p:sp>
        <p:nvSpPr>
          <p:cNvPr id="467" name="Google Shape;467;p59"/>
          <p:cNvSpPr/>
          <p:nvPr/>
        </p:nvSpPr>
        <p:spPr>
          <a:xfrm>
            <a:off x="793790" y="3446026"/>
            <a:ext cx="75564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paso refuerza nuestro compromiso con la innovación y la excelencia en la gestión de los recursos audiovisuales. Para los centros educativos, Filmo.io ofrece la posibilidad de centralizar la gestión de materiales, simplificando el control de stock y facilitando la planificación y seguimiento de los recursos compartidos. De esta forma, tanto alumnos como profesores pueden acceder de forma más eficiente a los materiales necesarios, optimizando el uso y disponibilidad de los equipos.</a:t>
            </a:r>
            <a:endParaRPr b="0" i="0" sz="1400" u="none" cap="none" strike="noStrike"/>
          </a:p>
        </p:txBody>
      </p:sp>
      <p:sp>
        <p:nvSpPr>
          <p:cNvPr id="468" name="Google Shape;468;p59"/>
          <p:cNvSpPr/>
          <p:nvPr/>
        </p:nvSpPr>
        <p:spPr>
          <a:xfrm>
            <a:off x="793790" y="5061823"/>
            <a:ext cx="75564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los productores audiovisuales, la plataforma permite automatizar procesos clave, como elaboración de presupuestos y facturación, así como monitorear detalladamente el estado de los equipos en tiempo real. Esto se traduce en un importante ahorro de tiempo y recursos, además de garantizar una experiencia más fluida y profesional en cada proyecto. Este servicio complementa nuestro alquiler de espacios, consolidando una oferta integral adaptada a las necesidades de la industria audiovisual.</a:t>
            </a:r>
            <a:endParaRPr b="0" i="0" sz="1400" u="none" cap="none" strike="noStrike"/>
          </a:p>
        </p:txBody>
      </p:sp>
      <p:pic>
        <p:nvPicPr>
          <p:cNvPr descr="preencoded.png" id="469" name="Google Shape;46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/>
          <p:nvPr/>
        </p:nvSpPr>
        <p:spPr>
          <a:xfrm>
            <a:off x="5657525" y="2733127"/>
            <a:ext cx="3225600" cy="206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3"/>
          <p:cNvSpPr/>
          <p:nvPr/>
        </p:nvSpPr>
        <p:spPr>
          <a:xfrm>
            <a:off x="-75" y="1210747"/>
            <a:ext cx="14630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Invitación de adquisición del </a:t>
            </a:r>
            <a:r>
              <a:rPr b="1"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49,5% de ITES, SL</a:t>
            </a:r>
            <a:r>
              <a:rPr b="1" lang="es" sz="36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</a:t>
            </a:r>
            <a:r>
              <a:rPr b="1" lang="es" sz="36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926.640€</a:t>
            </a:r>
            <a:endParaRPr b="1" i="0" sz="3600" u="none" cap="none" strike="noStrike">
              <a:solidFill>
                <a:srgbClr val="FFFF00"/>
              </a:solidFill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-75" y="5273741"/>
            <a:ext cx="14630400" cy="23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Clr>
                <a:srgbClr val="F9D933"/>
              </a:buClr>
              <a:buSzPts val="1150"/>
              <a:buFont typeface="Montserrat"/>
              <a:buNone/>
            </a:pPr>
            <a:r>
              <a:rPr lang="es" sz="1650" u="sng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ENLACE DE </a:t>
            </a:r>
            <a:r>
              <a:rPr b="1" lang="es" sz="1650" u="sng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ACCESO PRIVADO</a:t>
            </a:r>
            <a:r>
              <a:rPr lang="es" sz="1650" u="sng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AL DATA ROOM</a:t>
            </a:r>
            <a:endParaRPr b="0" i="0" sz="1650" u="none" cap="none" strike="noStrike">
              <a:solidFill>
                <a:srgbClr val="D9E1FF"/>
              </a:solidFill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800100" y="5980775"/>
            <a:ext cx="12954000" cy="16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 50 años de experiencia en formación audiovisual reglada y una ubicación privilegiada en el centro de Barcelona con casi 3.000 m2 de infraestructura especializada,</a:t>
            </a:r>
            <a:r>
              <a:rPr b="1" lang="e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ITES Hub Audiovisual</a:t>
            </a:r>
            <a:r>
              <a:rPr lang="e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presenta una excelente oportunidad de crecimiento e inversión para una empresa consolidada en el sector, ya sea del ámbito académico o el de la producción.</a:t>
            </a:r>
            <a:endParaRPr i="0" sz="2200" u="none" cap="none" strike="noStrike">
              <a:solidFill>
                <a:schemeClr val="lt1"/>
              </a:solidFill>
            </a:endParaRPr>
          </a:p>
        </p:txBody>
      </p:sp>
      <p:pic>
        <p:nvPicPr>
          <p:cNvPr id="127" name="Google Shape;12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725" y="3074851"/>
            <a:ext cx="2567200" cy="141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688" y="2845613"/>
            <a:ext cx="3025275" cy="18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5" name="Google Shape;47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793790" y="2427922"/>
            <a:ext cx="730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Acuerdo con Éxito TV</a:t>
            </a:r>
            <a:endParaRPr b="1" i="0" sz="3600" u="none" cap="none" strike="noStrike"/>
          </a:p>
        </p:txBody>
      </p:sp>
      <p:sp>
        <p:nvSpPr>
          <p:cNvPr id="477" name="Google Shape;477;p60"/>
          <p:cNvSpPr/>
          <p:nvPr/>
        </p:nvSpPr>
        <p:spPr>
          <a:xfrm>
            <a:off x="793802" y="3476875"/>
            <a:ext cx="8907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 Hub Audiovisual participa en su primera producción audiovisual</a:t>
            </a:r>
            <a:endParaRPr b="0" i="0" sz="1500" u="none" cap="none" strike="noStrike"/>
          </a:p>
        </p:txBody>
      </p:sp>
      <p:sp>
        <p:nvSpPr>
          <p:cNvPr id="478" name="Google Shape;478;p60"/>
          <p:cNvSpPr/>
          <p:nvPr/>
        </p:nvSpPr>
        <p:spPr>
          <a:xfrm>
            <a:off x="793790" y="4094917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colegio ITES participa en un proyecto audiovisual liderado por la reconocida productora ÉxitoTV.</a:t>
            </a:r>
            <a:endParaRPr b="0" i="0" sz="1500" u="none" cap="none" strike="noStrike"/>
          </a:p>
        </p:txBody>
      </p:sp>
      <p:sp>
        <p:nvSpPr>
          <p:cNvPr id="479" name="Google Shape;479;p60"/>
          <p:cNvSpPr/>
          <p:nvPr/>
        </p:nvSpPr>
        <p:spPr>
          <a:xfrm>
            <a:off x="793790" y="4939772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Aún en fase de preproducción, el proyecto marca el primer paso del ITES en el fortalecimiento de su división de producción audiovisual.</a:t>
            </a:r>
            <a:endParaRPr b="0" i="0" sz="1500" u="none" cap="none" strike="noStrike"/>
          </a:p>
        </p:txBody>
      </p:sp>
      <p:pic>
        <p:nvPicPr>
          <p:cNvPr descr="preencoded.png" id="480" name="Google Shape;48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1337700" y="521350"/>
            <a:ext cx="10421400" cy="6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Qué hace único a ITES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Formación técnica de vanguardia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Producción real desde el aula (radio, TV, sonido, fotografía, escénicas)</a:t>
            </a:r>
            <a:b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disponible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Resumen visual de los platós, estudios, aulas técnicas y equipamiento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Extenso inventario y gran espacio educativo y de producción: 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+6.000 ítems técnicos y 3.000m2 en el centro de l’Eixample</a:t>
            </a:r>
            <a:b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Propuesta de colaboración con una productora con visión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Inserción de alumnado en producciones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Apoyo en preproducción o pilotos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Espacios para ensayo o formación in-house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Co-creación de contenidos o mentoring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87" name="Google Shape;48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/>
        </p:nvSpPr>
        <p:spPr>
          <a:xfrm>
            <a:off x="1337700" y="1664350"/>
            <a:ext cx="10276200" cy="4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Beneficios para una productora con visión: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 a talento técnico joven y formado.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recursos (espacios + equipos).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Posicionamiento como empresa comprometida con el sector educativo.</a:t>
            </a:r>
            <a:b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Conclusión y próximos pasos:</a:t>
            </a: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Firma de LOI para inicio de operación.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Invitación a visita presencial.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Contacto directo de coordinación.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94" name="Google Shape;494;p62"/>
          <p:cNvSpPr txBox="1"/>
          <p:nvPr/>
        </p:nvSpPr>
        <p:spPr>
          <a:xfrm>
            <a:off x="1077975" y="1039850"/>
            <a:ext cx="7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1" name="Google Shape;5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3"/>
          <p:cNvSpPr/>
          <p:nvPr/>
        </p:nvSpPr>
        <p:spPr>
          <a:xfrm>
            <a:off x="6280190" y="1040130"/>
            <a:ext cx="7556421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Montserrat"/>
              <a:buNone/>
            </a:pPr>
            <a:r>
              <a:rPr b="1" lang="es" sz="5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¡Gracias!</a:t>
            </a:r>
            <a:endParaRPr b="1" i="0" sz="5650" u="none" cap="none" strike="noStrike"/>
          </a:p>
        </p:txBody>
      </p:sp>
      <p:sp>
        <p:nvSpPr>
          <p:cNvPr id="503" name="Google Shape;503;p63"/>
          <p:cNvSpPr/>
          <p:nvPr/>
        </p:nvSpPr>
        <p:spPr>
          <a:xfrm>
            <a:off x="6280190" y="235850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504" name="Google Shape;504;p63"/>
          <p:cNvSpPr/>
          <p:nvPr/>
        </p:nvSpPr>
        <p:spPr>
          <a:xfrm>
            <a:off x="6661209" y="3061575"/>
            <a:ext cx="6401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Montserrat"/>
              <a:buNone/>
            </a:pPr>
            <a:r>
              <a:rPr lang="e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¡Contáctanos y cerramos el acuerdo!</a:t>
            </a:r>
            <a:endParaRPr i="0" sz="2600" u="none" cap="none" strike="noStrike"/>
          </a:p>
        </p:txBody>
      </p:sp>
      <p:sp>
        <p:nvSpPr>
          <p:cNvPr id="505" name="Google Shape;505;p63"/>
          <p:cNvSpPr/>
          <p:nvPr/>
        </p:nvSpPr>
        <p:spPr>
          <a:xfrm>
            <a:off x="7251440" y="3681976"/>
            <a:ext cx="522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3D6FF"/>
              </a:buClr>
              <a:buSzPts val="2650"/>
              <a:buFont typeface="Montserrat"/>
              <a:buNone/>
            </a:pPr>
            <a:r>
              <a:rPr b="1" i="0" lang="es" sz="2600" u="sng" cap="none" strike="noStrike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Codina</a:t>
            </a:r>
            <a:r>
              <a:rPr b="1" i="0" lang="es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i="0" lang="e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b="1" i="0" lang="es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i="0" lang="es" sz="2600" u="sng" cap="none" strike="noStrike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Karen Mejía</a:t>
            </a:r>
            <a:endParaRPr b="0" i="0" sz="2600" u="none" cap="none" strike="noStrike">
              <a:solidFill>
                <a:srgbClr val="D9E1FF"/>
              </a:solidFill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6813600" y="5202075"/>
            <a:ext cx="7715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Montserrat"/>
              <a:buNone/>
            </a:pPr>
            <a:r>
              <a:rPr lang="e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e-mail y whatsapp:</a:t>
            </a:r>
            <a:endParaRPr b="0" i="0" sz="2600" u="none" cap="none" strike="noStrike"/>
          </a:p>
        </p:txBody>
      </p:sp>
      <p:sp>
        <p:nvSpPr>
          <p:cNvPr id="507" name="Google Shape;507;p63"/>
          <p:cNvSpPr/>
          <p:nvPr/>
        </p:nvSpPr>
        <p:spPr>
          <a:xfrm>
            <a:off x="6813590" y="596753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D6FF"/>
              </a:buClr>
              <a:buSzPts val="1750"/>
              <a:buFont typeface="Montserrat"/>
              <a:buNone/>
            </a:pPr>
            <a:r>
              <a:rPr b="1" i="0" lang="es" sz="2600" u="sng" cap="none" strike="noStrike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dcodina@ites.es</a:t>
            </a:r>
            <a:r>
              <a:rPr b="1" i="0" lang="es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+34 640 156 637 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D6FF"/>
              </a:buClr>
              <a:buSzPts val="1750"/>
              <a:buFont typeface="Montserrat"/>
              <a:buNone/>
            </a:pPr>
            <a:r>
              <a:rPr b="1" i="0" lang="es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  </a:t>
            </a:r>
            <a:r>
              <a:rPr b="1" i="0" lang="es" sz="2600" u="sng" cap="none" strike="noStrike">
                <a:solidFill>
                  <a:srgbClr val="D9E1FF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kmejia@ites.es</a:t>
            </a:r>
            <a:r>
              <a:rPr lang="es" sz="2600"/>
              <a:t> </a:t>
            </a:r>
            <a:r>
              <a:rPr b="1" lang="e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+34 698 544 367</a:t>
            </a:r>
            <a:endParaRPr b="0" i="0" sz="2600" u="none" cap="none" strike="noStrike"/>
          </a:p>
        </p:txBody>
      </p:sp>
      <p:pic>
        <p:nvPicPr>
          <p:cNvPr descr="preencoded.png" id="508" name="Google Shape;50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/>
          <p:nvPr/>
        </p:nvSpPr>
        <p:spPr>
          <a:xfrm>
            <a:off x="2515672" y="528399"/>
            <a:ext cx="9141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Montserrat"/>
              <a:buNone/>
            </a:pPr>
            <a:r>
              <a:rPr b="1" lang="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Medio siglo de FP Audiovisual</a:t>
            </a:r>
            <a:endParaRPr b="1" sz="3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t/>
            </a:r>
            <a:endParaRPr b="1" sz="4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575548" y="5749052"/>
            <a:ext cx="13479300" cy="22800"/>
          </a:xfrm>
          <a:prstGeom prst="roundRect">
            <a:avLst>
              <a:gd fmla="val 1079068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/>
          <p:nvPr/>
        </p:nvSpPr>
        <p:spPr>
          <a:xfrm>
            <a:off x="3882390" y="5255835"/>
            <a:ext cx="22800" cy="493200"/>
          </a:xfrm>
          <a:prstGeom prst="roundRect">
            <a:avLst>
              <a:gd fmla="val 1079068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3708916" y="5564088"/>
            <a:ext cx="369900" cy="369900"/>
          </a:xfrm>
          <a:prstGeom prst="roundRect">
            <a:avLst>
              <a:gd fmla="val 66682" name="adj"/>
            </a:avLst>
          </a:prstGeom>
          <a:solidFill>
            <a:srgbClr val="2B2952"/>
          </a:solidFill>
          <a:ln cap="flat" cmpd="sng" w="15225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4"/>
          <p:cNvSpPr/>
          <p:nvPr/>
        </p:nvSpPr>
        <p:spPr>
          <a:xfrm>
            <a:off x="3770531" y="5594866"/>
            <a:ext cx="24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0" i="0" lang="e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900" u="none" cap="none" strike="noStrike"/>
          </a:p>
        </p:txBody>
      </p:sp>
      <p:pic>
        <p:nvPicPr>
          <p:cNvPr descr="preencoded.png"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575" y="1560322"/>
            <a:ext cx="4892462" cy="288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/>
          <p:nvPr/>
        </p:nvSpPr>
        <p:spPr>
          <a:xfrm>
            <a:off x="2866192" y="4625221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1975</a:t>
            </a:r>
            <a:endParaRPr b="0" i="0" sz="1600" u="none" cap="none" strike="noStrike"/>
          </a:p>
        </p:txBody>
      </p:sp>
      <p:sp>
        <p:nvSpPr>
          <p:cNvPr id="142" name="Google Shape;142;p34"/>
          <p:cNvSpPr/>
          <p:nvPr/>
        </p:nvSpPr>
        <p:spPr>
          <a:xfrm>
            <a:off x="739973" y="4980742"/>
            <a:ext cx="6308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Fundación del instituto con titulaciones oficialmente reconocidas.</a:t>
            </a:r>
            <a:endParaRPr b="0" i="0" sz="1250" u="none" cap="none" strike="noStrike"/>
          </a:p>
        </p:txBody>
      </p:sp>
      <p:sp>
        <p:nvSpPr>
          <p:cNvPr id="143" name="Google Shape;143;p34"/>
          <p:cNvSpPr/>
          <p:nvPr/>
        </p:nvSpPr>
        <p:spPr>
          <a:xfrm>
            <a:off x="7303532" y="5748992"/>
            <a:ext cx="22800" cy="493200"/>
          </a:xfrm>
          <a:prstGeom prst="roundRect">
            <a:avLst>
              <a:gd fmla="val 1079068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4"/>
          <p:cNvSpPr/>
          <p:nvPr/>
        </p:nvSpPr>
        <p:spPr>
          <a:xfrm>
            <a:off x="7130058" y="5564088"/>
            <a:ext cx="369900" cy="369900"/>
          </a:xfrm>
          <a:prstGeom prst="roundRect">
            <a:avLst>
              <a:gd fmla="val 66682" name="adj"/>
            </a:avLst>
          </a:prstGeom>
          <a:solidFill>
            <a:srgbClr val="2B2952"/>
          </a:solidFill>
          <a:ln cap="flat" cmpd="sng" w="15225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4"/>
          <p:cNvSpPr/>
          <p:nvPr/>
        </p:nvSpPr>
        <p:spPr>
          <a:xfrm>
            <a:off x="7191673" y="5594866"/>
            <a:ext cx="24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0" i="0" lang="e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900" u="none" cap="none" strike="noStrike"/>
          </a:p>
        </p:txBody>
      </p:sp>
      <p:sp>
        <p:nvSpPr>
          <p:cNvPr id="146" name="Google Shape;146;p34"/>
          <p:cNvSpPr/>
          <p:nvPr/>
        </p:nvSpPr>
        <p:spPr>
          <a:xfrm>
            <a:off x="5982522" y="6330550"/>
            <a:ext cx="2730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oficial</a:t>
            </a:r>
            <a:endParaRPr b="0" i="0" sz="1600" u="none" cap="none" strike="noStrike"/>
          </a:p>
        </p:txBody>
      </p:sp>
      <p:sp>
        <p:nvSpPr>
          <p:cNvPr id="147" name="Google Shape;147;p34"/>
          <p:cNvSpPr/>
          <p:nvPr/>
        </p:nvSpPr>
        <p:spPr>
          <a:xfrm>
            <a:off x="4161115" y="6686074"/>
            <a:ext cx="6308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Aprobado por la</a:t>
            </a:r>
            <a:r>
              <a:rPr b="0" i="0" lang="es" sz="1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" sz="125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Generalitat de Catalunya</a:t>
            </a:r>
            <a:r>
              <a:rPr b="0" i="0" lang="es" sz="1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 el</a:t>
            </a:r>
            <a:r>
              <a:rPr b="0" i="0" lang="es" sz="1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" sz="125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Ministerio de Educación</a:t>
            </a:r>
            <a:endParaRPr b="0" i="0" sz="1250" u="none" cap="none" strike="noStrike"/>
          </a:p>
        </p:txBody>
      </p:sp>
      <p:pic>
        <p:nvPicPr>
          <p:cNvPr descr="preencoded.png" id="148" name="Google Shape;148;p3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7713" y="7054600"/>
            <a:ext cx="4774426" cy="9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10724793" y="5255835"/>
            <a:ext cx="22800" cy="493200"/>
          </a:xfrm>
          <a:prstGeom prst="roundRect">
            <a:avLst>
              <a:gd fmla="val 1079068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4"/>
          <p:cNvSpPr/>
          <p:nvPr/>
        </p:nvSpPr>
        <p:spPr>
          <a:xfrm>
            <a:off x="10551319" y="5564088"/>
            <a:ext cx="369900" cy="369900"/>
          </a:xfrm>
          <a:prstGeom prst="roundRect">
            <a:avLst>
              <a:gd fmla="val 66682" name="adj"/>
            </a:avLst>
          </a:prstGeom>
          <a:solidFill>
            <a:srgbClr val="2B2952"/>
          </a:solidFill>
          <a:ln cap="flat" cmpd="sng" w="15225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4"/>
          <p:cNvSpPr/>
          <p:nvPr/>
        </p:nvSpPr>
        <p:spPr>
          <a:xfrm>
            <a:off x="10612934" y="5594866"/>
            <a:ext cx="246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None/>
            </a:pPr>
            <a:r>
              <a:rPr b="0" i="0" lang="es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900" u="none" cap="none" strike="noStrike"/>
          </a:p>
        </p:txBody>
      </p:sp>
      <p:sp>
        <p:nvSpPr>
          <p:cNvPr id="152" name="Google Shape;152;p34"/>
          <p:cNvSpPr/>
          <p:nvPr/>
        </p:nvSpPr>
        <p:spPr>
          <a:xfrm>
            <a:off x="9708594" y="218336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153" name="Google Shape;15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1700" y="1476650"/>
            <a:ext cx="2730300" cy="298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/>
          <p:nvPr/>
        </p:nvSpPr>
        <p:spPr>
          <a:xfrm>
            <a:off x="9708594" y="4625221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b="1" i="0" lang="e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  <a:endParaRPr b="0" i="0" sz="1600" u="none" cap="none" strike="noStrike"/>
          </a:p>
        </p:txBody>
      </p:sp>
      <p:sp>
        <p:nvSpPr>
          <p:cNvPr id="155" name="Google Shape;155;p34"/>
          <p:cNvSpPr/>
          <p:nvPr/>
        </p:nvSpPr>
        <p:spPr>
          <a:xfrm>
            <a:off x="7582376" y="4980742"/>
            <a:ext cx="6308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None/>
            </a:pPr>
            <a:r>
              <a:rPr lang="es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Somos pioneros y líderes en formación profesional audiovisual.</a:t>
            </a:r>
            <a:endParaRPr b="0" i="0" sz="1250" u="none" cap="none" strike="noStrike"/>
          </a:p>
        </p:txBody>
      </p:sp>
      <p:pic>
        <p:nvPicPr>
          <p:cNvPr descr="preencoded.png" id="156" name="Google Shape;156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/>
          <p:nvPr/>
        </p:nvSpPr>
        <p:spPr>
          <a:xfrm>
            <a:off x="1736646" y="127087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4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</a:t>
            </a:r>
            <a:r>
              <a:rPr b="1" lang="es" sz="44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ITES</a:t>
            </a:r>
            <a:endParaRPr b="1" i="0" sz="4450" u="none" cap="none" strike="noStrike"/>
          </a:p>
        </p:txBody>
      </p:sp>
      <p:sp>
        <p:nvSpPr>
          <p:cNvPr id="164" name="Google Shape;164;p35"/>
          <p:cNvSpPr/>
          <p:nvPr/>
        </p:nvSpPr>
        <p:spPr>
          <a:xfrm>
            <a:off x="793790" y="2319814"/>
            <a:ext cx="3664744" cy="2078474"/>
          </a:xfrm>
          <a:prstGeom prst="roundRect">
            <a:avLst>
              <a:gd fmla="val 16370" name="adj"/>
            </a:avLst>
          </a:prstGeom>
          <a:solidFill>
            <a:srgbClr val="2B2952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1043479" y="2569500"/>
            <a:ext cx="3794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lang="e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Ubicación estratégica</a:t>
            </a:r>
            <a:endParaRPr b="1" i="0" sz="2200" u="none" cap="none" strike="noStrike"/>
          </a:p>
        </p:txBody>
      </p:sp>
      <p:sp>
        <p:nvSpPr>
          <p:cNvPr id="166" name="Google Shape;166;p35"/>
          <p:cNvSpPr/>
          <p:nvPr/>
        </p:nvSpPr>
        <p:spPr>
          <a:xfrm>
            <a:off x="1043464" y="3059906"/>
            <a:ext cx="316539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el corazón de Barcelona, ​​conectado con la industria audiovisual.</a:t>
            </a:r>
            <a:endParaRPr b="0" i="0" sz="1750" u="none" cap="none" strike="noStrike"/>
          </a:p>
        </p:txBody>
      </p:sp>
      <p:sp>
        <p:nvSpPr>
          <p:cNvPr id="167" name="Google Shape;167;p35"/>
          <p:cNvSpPr/>
          <p:nvPr/>
        </p:nvSpPr>
        <p:spPr>
          <a:xfrm>
            <a:off x="4685348" y="2319814"/>
            <a:ext cx="3664863" cy="2078474"/>
          </a:xfrm>
          <a:prstGeom prst="roundRect">
            <a:avLst>
              <a:gd fmla="val 16370" name="adj"/>
            </a:avLst>
          </a:prstGeom>
          <a:solidFill>
            <a:srgbClr val="2B2952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4858826" y="2569500"/>
            <a:ext cx="350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lang="e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Instalaciones Premium</a:t>
            </a:r>
            <a:endParaRPr b="1" i="0" sz="2200" u="none" cap="none" strike="noStrike"/>
          </a:p>
        </p:txBody>
      </p:sp>
      <p:sp>
        <p:nvSpPr>
          <p:cNvPr id="169" name="Google Shape;169;p35"/>
          <p:cNvSpPr/>
          <p:nvPr/>
        </p:nvSpPr>
        <p:spPr>
          <a:xfrm>
            <a:off x="4935022" y="3059906"/>
            <a:ext cx="31655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3.000 m² con estudios de sonido, TV, radio, fotografía y teatro.</a:t>
            </a:r>
            <a:endParaRPr b="0" i="0" sz="1750" u="none" cap="none" strike="noStrike"/>
          </a:p>
        </p:txBody>
      </p:sp>
      <p:sp>
        <p:nvSpPr>
          <p:cNvPr id="170" name="Google Shape;170;p35"/>
          <p:cNvSpPr/>
          <p:nvPr/>
        </p:nvSpPr>
        <p:spPr>
          <a:xfrm>
            <a:off x="793790" y="4625102"/>
            <a:ext cx="7556421" cy="1715572"/>
          </a:xfrm>
          <a:prstGeom prst="roundRect">
            <a:avLst>
              <a:gd fmla="val 19833" name="adj"/>
            </a:avLst>
          </a:prstGeom>
          <a:solidFill>
            <a:srgbClr val="2B2952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1043464" y="4874776"/>
            <a:ext cx="34523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lang="e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profesional</a:t>
            </a:r>
            <a:endParaRPr b="1" i="0" sz="2200" u="none" cap="none" strike="noStrike"/>
          </a:p>
        </p:txBody>
      </p:sp>
      <p:sp>
        <p:nvSpPr>
          <p:cNvPr id="172" name="Google Shape;172;p35"/>
          <p:cNvSpPr/>
          <p:nvPr/>
        </p:nvSpPr>
        <p:spPr>
          <a:xfrm>
            <a:off x="1043464" y="5365194"/>
            <a:ext cx="705707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1,98 M€* en 6.105 piezas audiovisuales con tecnología de última generación.</a:t>
            </a:r>
            <a:endParaRPr b="0" i="0" sz="1750" u="none" cap="none" strike="noStrike"/>
          </a:p>
        </p:txBody>
      </p:sp>
      <p:sp>
        <p:nvSpPr>
          <p:cNvPr id="173" name="Google Shape;173;p35"/>
          <p:cNvSpPr/>
          <p:nvPr/>
        </p:nvSpPr>
        <p:spPr>
          <a:xfrm>
            <a:off x="793790" y="659582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(*) Valoración e inventario realizado por </a:t>
            </a:r>
            <a:r>
              <a:rPr b="1"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FILMO</a:t>
            </a:r>
            <a:r>
              <a:rPr lang="es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0" sz="1750" u="none" cap="none" strike="noStrike"/>
          </a:p>
        </p:txBody>
      </p:sp>
      <p:pic>
        <p:nvPicPr>
          <p:cNvPr descr="preencoded.png" id="174" name="Google Shape;1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 title="ITES-UV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-53809"/>
            <a:ext cx="5845625" cy="83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6252091" y="1126927"/>
            <a:ext cx="7612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</a:pPr>
            <a:r>
              <a:rPr b="1" lang="es" sz="3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Situación académica actual</a:t>
            </a:r>
            <a:endParaRPr b="1" i="0" sz="3700" u="none" cap="none" strike="noStrike"/>
          </a:p>
        </p:txBody>
      </p:sp>
      <p:sp>
        <p:nvSpPr>
          <p:cNvPr id="182" name="Google Shape;182;p36"/>
          <p:cNvSpPr/>
          <p:nvPr/>
        </p:nvSpPr>
        <p:spPr>
          <a:xfrm>
            <a:off x="6241732" y="2309217"/>
            <a:ext cx="3681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"/>
              <a:buNone/>
            </a:pPr>
            <a:r>
              <a:rPr b="0" i="0" lang="es" sz="5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5600" u="none" cap="none" strike="noStrike"/>
          </a:p>
        </p:txBody>
      </p:sp>
      <p:sp>
        <p:nvSpPr>
          <p:cNvPr id="183" name="Google Shape;183;p36"/>
          <p:cNvSpPr/>
          <p:nvPr/>
        </p:nvSpPr>
        <p:spPr>
          <a:xfrm>
            <a:off x="6241732" y="3291126"/>
            <a:ext cx="36819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Programas de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Formación Profesional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6241732" y="4094917"/>
            <a:ext cx="3681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FP Oficial Audiovisual</a:t>
            </a:r>
            <a:endParaRPr b="0" sz="1650" u="none" cap="none" strike="noStrike"/>
          </a:p>
        </p:txBody>
      </p:sp>
      <p:sp>
        <p:nvSpPr>
          <p:cNvPr id="185" name="Google Shape;185;p36"/>
          <p:cNvSpPr/>
          <p:nvPr/>
        </p:nvSpPr>
        <p:spPr>
          <a:xfrm>
            <a:off x="10193179" y="2461617"/>
            <a:ext cx="3681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"/>
              <a:buNone/>
            </a:pPr>
            <a:r>
              <a:rPr b="0" i="0" lang="es" sz="5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720</a:t>
            </a:r>
            <a:endParaRPr b="0" i="0" sz="5600" u="none" cap="none" strike="noStrike"/>
          </a:p>
        </p:txBody>
      </p:sp>
      <p:sp>
        <p:nvSpPr>
          <p:cNvPr id="186" name="Google Shape;186;p36"/>
          <p:cNvSpPr/>
          <p:nvPr/>
        </p:nvSpPr>
        <p:spPr>
          <a:xfrm>
            <a:off x="10544926" y="3297175"/>
            <a:ext cx="2978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Plazas presenciales</a:t>
            </a:r>
            <a:endParaRPr b="1" i="0" sz="2100" u="none" cap="none" strike="noStrike"/>
          </a:p>
        </p:txBody>
      </p:sp>
      <p:sp>
        <p:nvSpPr>
          <p:cNvPr id="187" name="Google Shape;187;p36"/>
          <p:cNvSpPr/>
          <p:nvPr/>
        </p:nvSpPr>
        <p:spPr>
          <a:xfrm>
            <a:off x="10193179" y="3757732"/>
            <a:ext cx="368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Solo 137 ocupadas (19%)</a:t>
            </a:r>
            <a:endParaRPr b="0" sz="1650" u="none" cap="none" strike="noStrike"/>
          </a:p>
        </p:txBody>
      </p:sp>
      <p:sp>
        <p:nvSpPr>
          <p:cNvPr id="188" name="Google Shape;188;p36"/>
          <p:cNvSpPr/>
          <p:nvPr/>
        </p:nvSpPr>
        <p:spPr>
          <a:xfrm>
            <a:off x="8217394" y="5003922"/>
            <a:ext cx="3681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"/>
              <a:buNone/>
            </a:pPr>
            <a:r>
              <a:rPr b="0" i="0" lang="es" sz="5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2.430</a:t>
            </a:r>
            <a:endParaRPr b="0" i="0" sz="5600" u="none" cap="none" strike="noStrike"/>
          </a:p>
        </p:txBody>
      </p:sp>
      <p:sp>
        <p:nvSpPr>
          <p:cNvPr id="189" name="Google Shape;189;p36"/>
          <p:cNvSpPr/>
          <p:nvPr/>
        </p:nvSpPr>
        <p:spPr>
          <a:xfrm>
            <a:off x="8709422" y="5805130"/>
            <a:ext cx="2697837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Plazas online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8080900" y="6256900"/>
            <a:ext cx="3954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lang="es" sz="16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Inminente campaña de lanzamiento a través de </a:t>
            </a:r>
            <a:r>
              <a:rPr lang="es" sz="165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ites.institute</a:t>
            </a:r>
            <a:endParaRPr b="0" sz="1650" u="none" cap="none" strike="noStrike">
              <a:solidFill>
                <a:schemeClr val="lt1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">
            <a:off x="10821534" y="7488278"/>
            <a:ext cx="1800350" cy="270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/>
          <p:nvPr/>
        </p:nvSpPr>
        <p:spPr>
          <a:xfrm>
            <a:off x="5050475" y="1983838"/>
            <a:ext cx="757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A2774"/>
                </a:solidFill>
              </a:rPr>
              <a:t>*</a:t>
            </a:r>
            <a:endParaRPr sz="3800">
              <a:solidFill>
                <a:srgbClr val="0A2774"/>
              </a:solidFill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229675" y="7126075"/>
            <a:ext cx="537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*) Estamos en conversaciones con tres universidades españolas que nos permitiría impartir másters y emitir certificadas de asimilación de conocimento. Esto mismo podría hacerse con dos universidades públicas de Galicia.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11922" y="7391099"/>
            <a:ext cx="1263726" cy="485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1002000" y="1355700"/>
            <a:ext cx="12396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b="1" lang="es" sz="3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Antecedentes en los últimos 15 años</a:t>
            </a:r>
            <a:endParaRPr sz="3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Montserrat"/>
              <a:buNone/>
            </a:pPr>
            <a:r>
              <a:rPr lang="e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 años de estabilidad y 3 años de dirección acéfala</a:t>
            </a:r>
            <a:endParaRPr sz="2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76600"/>
            <a:ext cx="12966974" cy="3055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/>
          <p:nvPr/>
        </p:nvSpPr>
        <p:spPr>
          <a:xfrm>
            <a:off x="793790" y="6587014"/>
            <a:ext cx="13042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últimos años se pasó a tener pérdidas por un aumento salarial y descenso de matrículas.</a:t>
            </a:r>
            <a:endParaRPr b="0" i="0" sz="1800" u="none" cap="none" strike="noStrike"/>
          </a:p>
        </p:txBody>
      </p:sp>
      <p:pic>
        <p:nvPicPr>
          <p:cNvPr descr="preencoded.png" id="204" name="Google Shape;2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3123428" y="934400"/>
            <a:ext cx="8349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Montserrat"/>
              <a:buNone/>
            </a:pPr>
            <a:r>
              <a:rPr b="1" lang="es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 del último curso</a:t>
            </a:r>
            <a:endParaRPr b="1" i="0" sz="3550" u="none" cap="none" strike="noStrike"/>
          </a:p>
        </p:txBody>
      </p:sp>
      <p:sp>
        <p:nvSpPr>
          <p:cNvPr id="211" name="Google Shape;211;p38"/>
          <p:cNvSpPr/>
          <p:nvPr/>
        </p:nvSpPr>
        <p:spPr>
          <a:xfrm>
            <a:off x="793790" y="172640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Montserrat"/>
              <a:buNone/>
            </a:pPr>
            <a:r>
              <a:rPr b="1" i="0" lang="es" sz="17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50" u="none" cap="none" strike="noStrike"/>
          </a:p>
        </p:txBody>
      </p:sp>
      <p:pic>
        <p:nvPicPr>
          <p:cNvPr descr="preencoded.png" id="212" name="Google Shape;2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5731" y="2050510"/>
            <a:ext cx="4838938" cy="46337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/>
          <p:nvPr/>
        </p:nvSpPr>
        <p:spPr>
          <a:xfrm>
            <a:off x="3123425" y="6964650"/>
            <a:ext cx="9062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02/09/2024 Daniel Codina asume la administración y con Karen como CEO se logra contener la caida libre y desarrollar nuevas líneas de de negocio.</a:t>
            </a:r>
            <a:endParaRPr b="0" i="0" sz="1800" u="none" cap="none" strike="noStrike"/>
          </a:p>
        </p:txBody>
      </p:sp>
      <p:pic>
        <p:nvPicPr>
          <p:cNvPr descr="preencoded.png" id="214" name="Google Shape;2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2153400" y="750850"/>
            <a:ext cx="9929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</a:pPr>
            <a:r>
              <a:rPr b="1" lang="e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 financieros y proyecciones</a:t>
            </a:r>
            <a:endParaRPr b="1" i="0" sz="3500" u="none" cap="none" strike="noStrike"/>
          </a:p>
        </p:txBody>
      </p:sp>
      <p:sp>
        <p:nvSpPr>
          <p:cNvPr id="221" name="Google Shape;221;p39"/>
          <p:cNvSpPr/>
          <p:nvPr/>
        </p:nvSpPr>
        <p:spPr>
          <a:xfrm>
            <a:off x="747449" y="6680262"/>
            <a:ext cx="131355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Estrategia de crecimiento basada en la expansión de la formación y la monetización de infraestructuras. Con la deuda por alquileres (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210.231,20€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y las nóminas atrasadas (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250.992,62€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), el valor de la empresa es de</a:t>
            </a: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1.872.000 € 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(el </a:t>
            </a: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49,5 %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este valor sería de </a:t>
            </a:r>
            <a:r>
              <a:rPr b="1" lang="es" sz="18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926</a:t>
            </a:r>
            <a:r>
              <a:rPr b="1" lang="es" sz="18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.640 €</a:t>
            </a:r>
            <a:r>
              <a:rPr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i="0" sz="18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325" y="228600"/>
            <a:ext cx="2813475" cy="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163" y="1927425"/>
            <a:ext cx="74580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